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0"/>
  </p:notesMasterIdLst>
  <p:sldIdLst>
    <p:sldId id="256" r:id="rId2"/>
    <p:sldId id="288" r:id="rId3"/>
    <p:sldId id="257" r:id="rId4"/>
    <p:sldId id="258" r:id="rId5"/>
    <p:sldId id="289" r:id="rId6"/>
    <p:sldId id="259" r:id="rId7"/>
    <p:sldId id="260" r:id="rId8"/>
    <p:sldId id="264" r:id="rId9"/>
    <p:sldId id="265" r:id="rId10"/>
    <p:sldId id="266" r:id="rId11"/>
    <p:sldId id="267" r:id="rId12"/>
    <p:sldId id="268" r:id="rId13"/>
    <p:sldId id="269" r:id="rId14"/>
    <p:sldId id="270" r:id="rId15"/>
    <p:sldId id="271" r:id="rId16"/>
    <p:sldId id="272" r:id="rId17"/>
    <p:sldId id="294" r:id="rId18"/>
    <p:sldId id="273" r:id="rId19"/>
    <p:sldId id="297" r:id="rId20"/>
    <p:sldId id="274" r:id="rId21"/>
    <p:sldId id="295" r:id="rId22"/>
    <p:sldId id="277" r:id="rId23"/>
    <p:sldId id="278" r:id="rId24"/>
    <p:sldId id="291" r:id="rId25"/>
    <p:sldId id="292" r:id="rId26"/>
    <p:sldId id="293" r:id="rId27"/>
    <p:sldId id="290" r:id="rId28"/>
    <p:sldId id="287" r:id="rId29"/>
  </p:sldIdLst>
  <p:sldSz cx="9144000" cy="5143500" type="screen16x9"/>
  <p:notesSz cx="6858000" cy="9144000"/>
  <p:embeddedFontLst>
    <p:embeddedFont>
      <p:font typeface="Nunito" panose="020B0604020202020204" charset="0"/>
      <p:regular r:id="rId31"/>
      <p:bold r:id="rId32"/>
      <p:italic r:id="rId33"/>
      <p:boldItalic r:id="rId34"/>
    </p:embeddedFont>
    <p:embeddedFont>
      <p:font typeface="Calibri" panose="020F0502020204030204"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634"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e9877f359f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e9877f359f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e9877f359f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e9877f359f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e9877f359f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e9877f359f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e98d228b43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e98d228b43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b86734ddd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b86734ddd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b86734ddd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b86734ddd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40323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e98d228b43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e98d228b43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e98d228b43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e98d228b43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e98d228b43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e98d228b43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75288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e98d228b43_4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e98d228b43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e6f70c858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e6f70c858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e9877f359f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e9877f359f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e9877f359f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e9877f359f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17574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e9877f359f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e9877f359f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48522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e9877f359f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e9877f359f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45837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e9877f359f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e9877f359f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92871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e9877f359f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877f359f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e98d228b43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e98d228b43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e98d228b4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e98d228b4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e98d228b43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e98d228b43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e98d228b43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e98d228b43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e9877f359f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e9877f359f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e9877f359f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e9877f359f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e9877f359f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e9877f359f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jp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2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2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2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xfrm>
            <a:off x="1259550" y="1437419"/>
            <a:ext cx="6624900" cy="144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smtClean="0">
                <a:solidFill>
                  <a:srgbClr val="38761D"/>
                </a:solidFill>
              </a:rPr>
              <a:t>Xây dựng ứng dụng bán hàng online bằng Android Studio</a:t>
            </a:r>
            <a:endParaRPr sz="3000" dirty="0">
              <a:solidFill>
                <a:srgbClr val="434343"/>
              </a:solidFill>
            </a:endParaRPr>
          </a:p>
        </p:txBody>
      </p:sp>
      <p:sp>
        <p:nvSpPr>
          <p:cNvPr id="129" name="Google Shape;129;p13"/>
          <p:cNvSpPr txBox="1">
            <a:spLocks noGrp="1"/>
          </p:cNvSpPr>
          <p:nvPr>
            <p:ph type="subTitle" idx="1"/>
          </p:nvPr>
        </p:nvSpPr>
        <p:spPr>
          <a:xfrm>
            <a:off x="1444200" y="2885519"/>
            <a:ext cx="6255600" cy="1062000"/>
          </a:xfrm>
          <a:prstGeom prst="rect">
            <a:avLst/>
          </a:prstGeom>
        </p:spPr>
        <p:txBody>
          <a:bodyPr spcFirstLastPara="1" wrap="square" lIns="91425" tIns="91425" rIns="91425" bIns="91425" anchor="t" anchorCtr="0">
            <a:noAutofit/>
          </a:bodyPr>
          <a:lstStyle/>
          <a:p>
            <a:pPr algn="l"/>
            <a:r>
              <a:rPr lang="en-US" sz="2200" dirty="0" err="1">
                <a:solidFill>
                  <a:schemeClr val="bg1"/>
                </a:solidFill>
                <a:latin typeface="Arial" panose="020B0604020202020204" pitchFamily="34" charset="0"/>
                <a:cs typeface="Arial" panose="020B0604020202020204" pitchFamily="34" charset="0"/>
              </a:rPr>
              <a:t>Giảng</a:t>
            </a:r>
            <a:r>
              <a:rPr lang="en-US" sz="2200" dirty="0">
                <a:solidFill>
                  <a:schemeClr val="bg1"/>
                </a:solidFill>
                <a:latin typeface="Arial" panose="020B0604020202020204" pitchFamily="34" charset="0"/>
                <a:cs typeface="Arial" panose="020B0604020202020204" pitchFamily="34" charset="0"/>
              </a:rPr>
              <a:t> </a:t>
            </a:r>
            <a:r>
              <a:rPr lang="en-US" sz="2200" dirty="0" err="1">
                <a:solidFill>
                  <a:schemeClr val="bg1"/>
                </a:solidFill>
                <a:latin typeface="Arial" panose="020B0604020202020204" pitchFamily="34" charset="0"/>
                <a:cs typeface="Arial" panose="020B0604020202020204" pitchFamily="34" charset="0"/>
              </a:rPr>
              <a:t>viên</a:t>
            </a:r>
            <a:r>
              <a:rPr lang="en-US" sz="2200" dirty="0">
                <a:solidFill>
                  <a:schemeClr val="bg1"/>
                </a:solidFill>
                <a:latin typeface="Arial" panose="020B0604020202020204" pitchFamily="34" charset="0"/>
                <a:cs typeface="Arial" panose="020B0604020202020204" pitchFamily="34" charset="0"/>
              </a:rPr>
              <a:t> </a:t>
            </a:r>
            <a:r>
              <a:rPr lang="en-US" sz="2200" dirty="0" err="1">
                <a:solidFill>
                  <a:schemeClr val="bg1"/>
                </a:solidFill>
                <a:latin typeface="Arial" panose="020B0604020202020204" pitchFamily="34" charset="0"/>
                <a:cs typeface="Arial" panose="020B0604020202020204" pitchFamily="34" charset="0"/>
              </a:rPr>
              <a:t>hướng</a:t>
            </a:r>
            <a:r>
              <a:rPr lang="en-US" sz="2200" dirty="0">
                <a:solidFill>
                  <a:schemeClr val="bg1"/>
                </a:solidFill>
                <a:latin typeface="Arial" panose="020B0604020202020204" pitchFamily="34" charset="0"/>
                <a:cs typeface="Arial" panose="020B0604020202020204" pitchFamily="34" charset="0"/>
              </a:rPr>
              <a:t> </a:t>
            </a:r>
            <a:r>
              <a:rPr lang="en-US" sz="2200" dirty="0" err="1">
                <a:solidFill>
                  <a:schemeClr val="bg1"/>
                </a:solidFill>
                <a:latin typeface="Arial" panose="020B0604020202020204" pitchFamily="34" charset="0"/>
                <a:cs typeface="Arial" panose="020B0604020202020204" pitchFamily="34" charset="0"/>
              </a:rPr>
              <a:t>dẫn</a:t>
            </a:r>
            <a:r>
              <a:rPr lang="en-US" sz="2200" dirty="0">
                <a:solidFill>
                  <a:schemeClr val="bg1"/>
                </a:solidFill>
                <a:latin typeface="Arial" panose="020B0604020202020204" pitchFamily="34" charset="0"/>
                <a:cs typeface="Arial" panose="020B0604020202020204" pitchFamily="34" charset="0"/>
              </a:rPr>
              <a:t>: </a:t>
            </a:r>
            <a:r>
              <a:rPr lang="en-US" sz="2200" dirty="0" err="1">
                <a:solidFill>
                  <a:schemeClr val="bg1"/>
                </a:solidFill>
                <a:latin typeface="Arial" panose="020B0604020202020204" pitchFamily="34" charset="0"/>
                <a:cs typeface="Arial" panose="020B0604020202020204" pitchFamily="34" charset="0"/>
              </a:rPr>
              <a:t>ThS</a:t>
            </a:r>
            <a:r>
              <a:rPr lang="en-US" sz="2200" dirty="0">
                <a:solidFill>
                  <a:schemeClr val="bg1"/>
                </a:solidFill>
                <a:latin typeface="Arial" panose="020B0604020202020204" pitchFamily="34" charset="0"/>
                <a:cs typeface="Arial" panose="020B0604020202020204" pitchFamily="34" charset="0"/>
              </a:rPr>
              <a:t>. </a:t>
            </a:r>
            <a:r>
              <a:rPr lang="en-US" sz="2200" dirty="0" err="1" smtClean="0">
                <a:solidFill>
                  <a:schemeClr val="bg1"/>
                </a:solidFill>
                <a:latin typeface="Arial" panose="020B0604020202020204" pitchFamily="34" charset="0"/>
                <a:cs typeface="Arial" panose="020B0604020202020204" pitchFamily="34" charset="0"/>
              </a:rPr>
              <a:t>Nguyễn</a:t>
            </a:r>
            <a:r>
              <a:rPr lang="en-US" sz="2200" dirty="0" smtClean="0">
                <a:solidFill>
                  <a:schemeClr val="bg1"/>
                </a:solidFill>
                <a:latin typeface="Arial" panose="020B0604020202020204" pitchFamily="34" charset="0"/>
                <a:cs typeface="Arial" panose="020B0604020202020204" pitchFamily="34" charset="0"/>
              </a:rPr>
              <a:t> </a:t>
            </a:r>
            <a:r>
              <a:rPr lang="en-US" sz="2200" dirty="0" err="1" smtClean="0">
                <a:solidFill>
                  <a:schemeClr val="bg1"/>
                </a:solidFill>
                <a:latin typeface="Arial" panose="020B0604020202020204" pitchFamily="34" charset="0"/>
                <a:cs typeface="Arial" panose="020B0604020202020204" pitchFamily="34" charset="0"/>
              </a:rPr>
              <a:t>Đình</a:t>
            </a:r>
            <a:r>
              <a:rPr lang="en-US" sz="2200" dirty="0" smtClean="0">
                <a:solidFill>
                  <a:schemeClr val="bg1"/>
                </a:solidFill>
                <a:latin typeface="Arial" panose="020B0604020202020204" pitchFamily="34" charset="0"/>
                <a:cs typeface="Arial" panose="020B0604020202020204" pitchFamily="34" charset="0"/>
              </a:rPr>
              <a:t> </a:t>
            </a:r>
            <a:r>
              <a:rPr lang="en-US" sz="2200" dirty="0" err="1" smtClean="0">
                <a:solidFill>
                  <a:schemeClr val="bg1"/>
                </a:solidFill>
                <a:latin typeface="Arial" panose="020B0604020202020204" pitchFamily="34" charset="0"/>
                <a:cs typeface="Arial" panose="020B0604020202020204" pitchFamily="34" charset="0"/>
              </a:rPr>
              <a:t>Hiến</a:t>
            </a:r>
            <a:endParaRPr lang="en-US" sz="2200" dirty="0">
              <a:solidFill>
                <a:schemeClr val="bg1"/>
              </a:solidFill>
              <a:latin typeface="Arial" panose="020B0604020202020204" pitchFamily="34" charset="0"/>
              <a:cs typeface="Arial" panose="020B0604020202020204" pitchFamily="34" charset="0"/>
            </a:endParaRPr>
          </a:p>
          <a:p>
            <a:pPr algn="l"/>
            <a:r>
              <a:rPr lang="en-US" sz="2200" dirty="0" err="1">
                <a:solidFill>
                  <a:schemeClr val="bg1"/>
                </a:solidFill>
                <a:latin typeface="Arial" panose="020B0604020202020204" pitchFamily="34" charset="0"/>
                <a:cs typeface="Arial" panose="020B0604020202020204" pitchFamily="34" charset="0"/>
              </a:rPr>
              <a:t>Sinh</a:t>
            </a:r>
            <a:r>
              <a:rPr lang="en-US" sz="2200" dirty="0">
                <a:solidFill>
                  <a:schemeClr val="bg1"/>
                </a:solidFill>
                <a:latin typeface="Arial" panose="020B0604020202020204" pitchFamily="34" charset="0"/>
                <a:cs typeface="Arial" panose="020B0604020202020204" pitchFamily="34" charset="0"/>
              </a:rPr>
              <a:t> </a:t>
            </a:r>
            <a:r>
              <a:rPr lang="en-US" sz="2200" dirty="0" err="1">
                <a:solidFill>
                  <a:schemeClr val="bg1"/>
                </a:solidFill>
                <a:latin typeface="Arial" panose="020B0604020202020204" pitchFamily="34" charset="0"/>
                <a:cs typeface="Arial" panose="020B0604020202020204" pitchFamily="34" charset="0"/>
              </a:rPr>
              <a:t>viên</a:t>
            </a:r>
            <a:r>
              <a:rPr lang="en-US" sz="2200" dirty="0">
                <a:solidFill>
                  <a:schemeClr val="bg1"/>
                </a:solidFill>
                <a:latin typeface="Arial" panose="020B0604020202020204" pitchFamily="34" charset="0"/>
                <a:cs typeface="Arial" panose="020B0604020202020204" pitchFamily="34" charset="0"/>
              </a:rPr>
              <a:t> </a:t>
            </a:r>
            <a:r>
              <a:rPr lang="en-US" sz="2200" dirty="0" err="1">
                <a:solidFill>
                  <a:schemeClr val="bg1"/>
                </a:solidFill>
                <a:latin typeface="Arial" panose="020B0604020202020204" pitchFamily="34" charset="0"/>
                <a:cs typeface="Arial" panose="020B0604020202020204" pitchFamily="34" charset="0"/>
              </a:rPr>
              <a:t>thực</a:t>
            </a:r>
            <a:r>
              <a:rPr lang="en-US" sz="2200" dirty="0">
                <a:solidFill>
                  <a:schemeClr val="bg1"/>
                </a:solidFill>
                <a:latin typeface="Arial" panose="020B0604020202020204" pitchFamily="34" charset="0"/>
                <a:cs typeface="Arial" panose="020B0604020202020204" pitchFamily="34" charset="0"/>
              </a:rPr>
              <a:t> </a:t>
            </a:r>
            <a:r>
              <a:rPr lang="en-US" sz="2200" dirty="0" err="1">
                <a:solidFill>
                  <a:schemeClr val="bg1"/>
                </a:solidFill>
                <a:latin typeface="Arial" panose="020B0604020202020204" pitchFamily="34" charset="0"/>
                <a:cs typeface="Arial" panose="020B0604020202020204" pitchFamily="34" charset="0"/>
              </a:rPr>
              <a:t>hiện</a:t>
            </a:r>
            <a:r>
              <a:rPr lang="en-US" sz="2200" dirty="0">
                <a:solidFill>
                  <a:schemeClr val="bg1"/>
                </a:solidFill>
                <a:latin typeface="Arial" panose="020B0604020202020204" pitchFamily="34" charset="0"/>
                <a:cs typeface="Arial" panose="020B0604020202020204" pitchFamily="34" charset="0"/>
              </a:rPr>
              <a:t>:	    </a:t>
            </a:r>
            <a:r>
              <a:rPr lang="en-US" sz="2200" dirty="0" smtClean="0">
                <a:solidFill>
                  <a:schemeClr val="bg1"/>
                </a:solidFill>
                <a:latin typeface="Arial" panose="020B0604020202020204" pitchFamily="34" charset="0"/>
                <a:cs typeface="Arial" panose="020B0604020202020204" pitchFamily="34" charset="0"/>
              </a:rPr>
              <a:t> </a:t>
            </a:r>
            <a:r>
              <a:rPr lang="en-US" sz="2200" dirty="0" err="1" smtClean="0">
                <a:solidFill>
                  <a:schemeClr val="bg1"/>
                </a:solidFill>
                <a:latin typeface="Arial" panose="020B0604020202020204" pitchFamily="34" charset="0"/>
                <a:cs typeface="Arial" panose="020B0604020202020204" pitchFamily="34" charset="0"/>
              </a:rPr>
              <a:t>Trần</a:t>
            </a:r>
            <a:r>
              <a:rPr lang="en-US" sz="2200" dirty="0" smtClean="0">
                <a:solidFill>
                  <a:schemeClr val="bg1"/>
                </a:solidFill>
                <a:latin typeface="Arial" panose="020B0604020202020204" pitchFamily="34" charset="0"/>
                <a:cs typeface="Arial" panose="020B0604020202020204" pitchFamily="34" charset="0"/>
              </a:rPr>
              <a:t> </a:t>
            </a:r>
            <a:r>
              <a:rPr lang="en-US" sz="2200" dirty="0" err="1" smtClean="0">
                <a:solidFill>
                  <a:schemeClr val="bg1"/>
                </a:solidFill>
                <a:latin typeface="Arial" panose="020B0604020202020204" pitchFamily="34" charset="0"/>
                <a:cs typeface="Arial" panose="020B0604020202020204" pitchFamily="34" charset="0"/>
              </a:rPr>
              <a:t>Hoài</a:t>
            </a:r>
            <a:r>
              <a:rPr lang="en-US" sz="2200" dirty="0" smtClean="0">
                <a:solidFill>
                  <a:schemeClr val="bg1"/>
                </a:solidFill>
                <a:latin typeface="Arial" panose="020B0604020202020204" pitchFamily="34" charset="0"/>
                <a:cs typeface="Arial" panose="020B0604020202020204" pitchFamily="34" charset="0"/>
              </a:rPr>
              <a:t> </a:t>
            </a:r>
            <a:r>
              <a:rPr lang="en-US" sz="2200" dirty="0" smtClean="0">
                <a:solidFill>
                  <a:schemeClr val="bg1"/>
                </a:solidFill>
                <a:latin typeface="Arial" panose="020B0604020202020204" pitchFamily="34" charset="0"/>
                <a:cs typeface="Arial" panose="020B0604020202020204" pitchFamily="34" charset="0"/>
              </a:rPr>
              <a:t>Nam</a:t>
            </a:r>
            <a:endParaRPr lang="en-US" sz="2200" dirty="0">
              <a:solidFill>
                <a:schemeClr val="bg1"/>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3"/>
          <p:cNvSpPr txBox="1">
            <a:spLocks noGrp="1"/>
          </p:cNvSpPr>
          <p:nvPr>
            <p:ph type="title"/>
          </p:nvPr>
        </p:nvSpPr>
        <p:spPr>
          <a:xfrm>
            <a:off x="819150" y="571692"/>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smtClean="0"/>
              <a:t>2.1 Xây dựng Web Service </a:t>
            </a:r>
            <a:endParaRPr dirty="0"/>
          </a:p>
        </p:txBody>
      </p:sp>
      <p:sp>
        <p:nvSpPr>
          <p:cNvPr id="5" name="Google Shape;199;p23"/>
          <p:cNvSpPr txBox="1">
            <a:spLocks/>
          </p:cNvSpPr>
          <p:nvPr/>
        </p:nvSpPr>
        <p:spPr>
          <a:xfrm>
            <a:off x="819150" y="1526292"/>
            <a:ext cx="7293572" cy="276267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a:buChar char="●"/>
              <a:defRPr sz="1300" b="0" i="0" u="none" strike="noStrike" cap="none">
                <a:solidFill>
                  <a:schemeClr val="dk2"/>
                </a:solidFill>
                <a:latin typeface="Calibri"/>
                <a:ea typeface="Calibri"/>
                <a:cs typeface="Calibri"/>
                <a:sym typeface="Calibri"/>
              </a:defRPr>
            </a:lvl1pPr>
            <a:lvl2pPr marL="914400" marR="0" lvl="1"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2pPr>
            <a:lvl3pPr marL="1371600" marR="0" lvl="2"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3pPr>
            <a:lvl4pPr marL="1828800" marR="0" lvl="3"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4pPr>
            <a:lvl5pPr marL="2286000" marR="0" lvl="4"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5pPr>
            <a:lvl6pPr marL="2743200" marR="0" lvl="5"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6pPr>
            <a:lvl7pPr marL="3200400" marR="0" lvl="6"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7pPr>
            <a:lvl8pPr marL="3657600" marR="0" lvl="7"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8pPr>
            <a:lvl9pPr marL="4114800" marR="0" lvl="8"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9pPr>
          </a:lstStyle>
          <a:p>
            <a:pPr marL="285750" indent="-285750">
              <a:spcAft>
                <a:spcPts val="1200"/>
              </a:spcAft>
              <a:buFont typeface="Wingdings" panose="05000000000000000000" pitchFamily="2" charset="2"/>
              <a:buChar char="Ø"/>
            </a:pPr>
            <a:r>
              <a:rPr lang="vi-VN" sz="1700" dirty="0" smtClean="0"/>
              <a:t>Trên thực tế ứng dụng trên Android muốn trao đổi thông tin được với cơ sở dữ liệu trên Internet thì phải thông qua Web</a:t>
            </a:r>
            <a:r>
              <a:rPr lang="en-US" sz="1700" dirty="0"/>
              <a:t> Service</a:t>
            </a:r>
            <a:r>
              <a:rPr lang="vi-VN" sz="1700" dirty="0" smtClean="0"/>
              <a:t>. Vì vậy việc xây dựng Websevice là rất quan trọng cho việc viết chương trình ứng dụng Android với cơ sở dữ liệu Internet. </a:t>
            </a:r>
            <a:endParaRPr lang="en-US" sz="1700" dirty="0" smtClean="0"/>
          </a:p>
          <a:p>
            <a:pPr marL="285750" indent="-285750">
              <a:spcAft>
                <a:spcPts val="1200"/>
              </a:spcAft>
              <a:buFont typeface="Wingdings" panose="05000000000000000000" pitchFamily="2" charset="2"/>
              <a:buChar char="Ø"/>
            </a:pPr>
            <a:r>
              <a:rPr lang="vi-VN" sz="1700" dirty="0" smtClean="0"/>
              <a:t>Muốn xây dựng được Web</a:t>
            </a:r>
            <a:r>
              <a:rPr lang="en-US" sz="1700" dirty="0" smtClean="0"/>
              <a:t> Service</a:t>
            </a:r>
            <a:r>
              <a:rPr lang="vi-VN" sz="1700" dirty="0" smtClean="0"/>
              <a:t> ta cần nắm được kỹ năng lập trình backend ở đây sử dụng PHP và các kỹ thuật kết nối liên quan đến CSDL.</a:t>
            </a:r>
          </a:p>
          <a:p>
            <a:pPr marL="0" indent="0">
              <a:spcAft>
                <a:spcPts val="1200"/>
              </a:spcAft>
              <a:buFont typeface="Calibri"/>
              <a:buNone/>
            </a:pPr>
            <a:endParaRPr lang="vi-VN" sz="17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4"/>
          <p:cNvSpPr txBox="1">
            <a:spLocks noGrp="1"/>
          </p:cNvSpPr>
          <p:nvPr>
            <p:ph type="title"/>
          </p:nvPr>
        </p:nvSpPr>
        <p:spPr>
          <a:xfrm>
            <a:off x="886875" y="584343"/>
            <a:ext cx="7505700" cy="954600"/>
          </a:xfrm>
          <a:prstGeom prst="rect">
            <a:avLst/>
          </a:prstGeom>
        </p:spPr>
        <p:txBody>
          <a:bodyPr spcFirstLastPara="1" wrap="square" lIns="91425" tIns="91425" rIns="91425" bIns="91425" anchor="t" anchorCtr="0">
            <a:normAutofit/>
          </a:bodyPr>
          <a:lstStyle/>
          <a:p>
            <a:r>
              <a:rPr lang="fr-FR" dirty="0" smtClean="0"/>
              <a:t>Web </a:t>
            </a:r>
            <a:r>
              <a:rPr lang="fr-FR" dirty="0"/>
              <a:t>services là </a:t>
            </a:r>
            <a:r>
              <a:rPr lang="fr-FR" dirty="0" err="1"/>
              <a:t>gì</a:t>
            </a:r>
            <a:r>
              <a:rPr lang="fr-FR" dirty="0"/>
              <a:t> ?</a:t>
            </a:r>
          </a:p>
        </p:txBody>
      </p:sp>
      <p:sp>
        <p:nvSpPr>
          <p:cNvPr id="5" name="Google Shape;199;p23"/>
          <p:cNvSpPr txBox="1">
            <a:spLocks noGrp="1"/>
          </p:cNvSpPr>
          <p:nvPr>
            <p:ph type="body" idx="1"/>
          </p:nvPr>
        </p:nvSpPr>
        <p:spPr>
          <a:xfrm>
            <a:off x="886875" y="1293682"/>
            <a:ext cx="7521456" cy="1464415"/>
          </a:xfrm>
          <a:prstGeom prst="rect">
            <a:avLst/>
          </a:prstGeom>
        </p:spPr>
        <p:txBody>
          <a:bodyPr spcFirstLastPara="1" wrap="square" lIns="91425" tIns="91425" rIns="91425" bIns="91425" anchor="t" anchorCtr="0">
            <a:normAutofit/>
          </a:bodyPr>
          <a:lstStyle/>
          <a:p>
            <a:pPr marL="0" lvl="0" indent="0">
              <a:spcAft>
                <a:spcPts val="1200"/>
              </a:spcAft>
              <a:buNone/>
            </a:pPr>
            <a:r>
              <a:rPr lang="vi-VN" sz="1400" dirty="0" smtClean="0"/>
              <a:t>Web service là một tập các phương thức được gọi thực hiện từ xa thông qua một địa chỉ url. Kết quả trả về của web service thường dưới dạng json hoặc xml. Web service thường được sử dụng để tạo các ứng dụng phân tán.</a:t>
            </a:r>
            <a:endParaRPr sz="1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4495" y="2303189"/>
            <a:ext cx="5706216" cy="2199487"/>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r>
              <a:rPr lang="en-US" dirty="0" err="1"/>
              <a:t>Đặc</a:t>
            </a:r>
            <a:r>
              <a:rPr lang="en-US" dirty="0"/>
              <a:t> </a:t>
            </a:r>
            <a:r>
              <a:rPr lang="en-US" dirty="0" err="1"/>
              <a:t>điểm</a:t>
            </a:r>
            <a:r>
              <a:rPr lang="en-US" dirty="0"/>
              <a:t> </a:t>
            </a:r>
            <a:r>
              <a:rPr lang="en-US" dirty="0" err="1"/>
              <a:t>của</a:t>
            </a:r>
            <a:r>
              <a:rPr lang="en-US" dirty="0"/>
              <a:t> web service</a:t>
            </a:r>
          </a:p>
        </p:txBody>
      </p:sp>
      <p:sp>
        <p:nvSpPr>
          <p:cNvPr id="2" name="Rectangle 1"/>
          <p:cNvSpPr/>
          <p:nvPr/>
        </p:nvSpPr>
        <p:spPr>
          <a:xfrm>
            <a:off x="983150" y="1800200"/>
            <a:ext cx="5579215" cy="1938992"/>
          </a:xfrm>
          <a:prstGeom prst="rect">
            <a:avLst/>
          </a:prstGeom>
        </p:spPr>
        <p:txBody>
          <a:bodyPr wrap="square">
            <a:spAutoFit/>
          </a:bodyPr>
          <a:lstStyle/>
          <a:p>
            <a:pPr>
              <a:lnSpc>
                <a:spcPct val="150000"/>
              </a:lnSpc>
            </a:pPr>
            <a:r>
              <a:rPr lang="vi-VN" sz="1600" dirty="0">
                <a:solidFill>
                  <a:srgbClr val="333333"/>
                </a:solidFill>
                <a:latin typeface="Nunito" panose="020B0604020202020204" charset="0"/>
              </a:rPr>
              <a:t>– </a:t>
            </a:r>
            <a:r>
              <a:rPr lang="en-US" sz="1600" dirty="0" smtClean="0">
                <a:solidFill>
                  <a:srgbClr val="333333"/>
                </a:solidFill>
                <a:latin typeface="Nunito" panose="020B0604020202020204" charset="0"/>
              </a:rPr>
              <a:t> </a:t>
            </a:r>
            <a:r>
              <a:rPr lang="vi-VN" sz="1600" dirty="0" smtClean="0">
                <a:solidFill>
                  <a:srgbClr val="333333"/>
                </a:solidFill>
                <a:latin typeface="Nunito" panose="020B0604020202020204" charset="0"/>
              </a:rPr>
              <a:t>Không </a:t>
            </a:r>
            <a:r>
              <a:rPr lang="vi-VN" sz="1600" dirty="0">
                <a:solidFill>
                  <a:srgbClr val="333333"/>
                </a:solidFill>
                <a:latin typeface="Nunito" panose="020B0604020202020204" charset="0"/>
              </a:rPr>
              <a:t>phụ thuộc vào ngôn ngữ lập trình</a:t>
            </a:r>
          </a:p>
          <a:p>
            <a:pPr>
              <a:lnSpc>
                <a:spcPct val="150000"/>
              </a:lnSpc>
            </a:pPr>
            <a:r>
              <a:rPr lang="vi-VN" sz="1600" dirty="0">
                <a:solidFill>
                  <a:srgbClr val="333333"/>
                </a:solidFill>
                <a:latin typeface="Nunito" panose="020B0604020202020204" charset="0"/>
              </a:rPr>
              <a:t>– </a:t>
            </a:r>
            <a:r>
              <a:rPr lang="en-US" sz="1600" dirty="0" smtClean="0">
                <a:solidFill>
                  <a:srgbClr val="333333"/>
                </a:solidFill>
                <a:latin typeface="Nunito" panose="020B0604020202020204" charset="0"/>
              </a:rPr>
              <a:t> </a:t>
            </a:r>
            <a:r>
              <a:rPr lang="vi-VN" sz="1600" dirty="0" smtClean="0">
                <a:solidFill>
                  <a:srgbClr val="333333"/>
                </a:solidFill>
                <a:latin typeface="Nunito" panose="020B0604020202020204" charset="0"/>
              </a:rPr>
              <a:t>Có </a:t>
            </a:r>
            <a:r>
              <a:rPr lang="vi-VN" sz="1600" dirty="0">
                <a:solidFill>
                  <a:srgbClr val="333333"/>
                </a:solidFill>
                <a:latin typeface="Nunito" panose="020B0604020202020204" charset="0"/>
              </a:rPr>
              <a:t>thể được truy cập từ bất cứ ứng dụng nào</a:t>
            </a:r>
          </a:p>
          <a:p>
            <a:pPr>
              <a:lnSpc>
                <a:spcPct val="150000"/>
              </a:lnSpc>
            </a:pPr>
            <a:r>
              <a:rPr lang="vi-VN" sz="1600" dirty="0">
                <a:solidFill>
                  <a:srgbClr val="333333"/>
                </a:solidFill>
                <a:latin typeface="Nunito" panose="020B0604020202020204" charset="0"/>
              </a:rPr>
              <a:t>– </a:t>
            </a:r>
            <a:r>
              <a:rPr lang="en-US" sz="1600" dirty="0" smtClean="0">
                <a:solidFill>
                  <a:srgbClr val="333333"/>
                </a:solidFill>
                <a:latin typeface="Nunito" panose="020B0604020202020204" charset="0"/>
              </a:rPr>
              <a:t> </a:t>
            </a:r>
            <a:r>
              <a:rPr lang="vi-VN" sz="1600" dirty="0" smtClean="0">
                <a:solidFill>
                  <a:srgbClr val="333333"/>
                </a:solidFill>
                <a:latin typeface="Nunito" panose="020B0604020202020204" charset="0"/>
              </a:rPr>
              <a:t>Hỗ </a:t>
            </a:r>
            <a:r>
              <a:rPr lang="vi-VN" sz="1600" dirty="0">
                <a:solidFill>
                  <a:srgbClr val="333333"/>
                </a:solidFill>
                <a:latin typeface="Nunito" panose="020B0604020202020204" charset="0"/>
              </a:rPr>
              <a:t>trợ thao tác giữa các thành phần không đồng nhất</a:t>
            </a:r>
          </a:p>
          <a:p>
            <a:pPr>
              <a:lnSpc>
                <a:spcPct val="150000"/>
              </a:lnSpc>
            </a:pPr>
            <a:r>
              <a:rPr lang="vi-VN" sz="1600" dirty="0">
                <a:solidFill>
                  <a:srgbClr val="333333"/>
                </a:solidFill>
                <a:latin typeface="Nunito" panose="020B0604020202020204" charset="0"/>
              </a:rPr>
              <a:t>– </a:t>
            </a:r>
            <a:r>
              <a:rPr lang="en-US" sz="1600" dirty="0" smtClean="0">
                <a:solidFill>
                  <a:srgbClr val="333333"/>
                </a:solidFill>
                <a:latin typeface="Nunito" panose="020B0604020202020204" charset="0"/>
              </a:rPr>
              <a:t> </a:t>
            </a:r>
            <a:r>
              <a:rPr lang="vi-VN" sz="1600" dirty="0" smtClean="0">
                <a:solidFill>
                  <a:srgbClr val="333333"/>
                </a:solidFill>
                <a:latin typeface="Nunito" panose="020B0604020202020204" charset="0"/>
              </a:rPr>
              <a:t>Chi </a:t>
            </a:r>
            <a:r>
              <a:rPr lang="vi-VN" sz="1600" dirty="0">
                <a:solidFill>
                  <a:srgbClr val="333333"/>
                </a:solidFill>
                <a:latin typeface="Nunito" panose="020B0604020202020204" charset="0"/>
              </a:rPr>
              <a:t>phí phát triển thấp</a:t>
            </a:r>
          </a:p>
          <a:p>
            <a:pPr>
              <a:lnSpc>
                <a:spcPct val="150000"/>
              </a:lnSpc>
            </a:pPr>
            <a:r>
              <a:rPr lang="vi-VN" sz="1600" dirty="0">
                <a:solidFill>
                  <a:srgbClr val="333333"/>
                </a:solidFill>
                <a:latin typeface="Nunito" panose="020B0604020202020204" charset="0"/>
              </a:rPr>
              <a:t>– </a:t>
            </a:r>
            <a:r>
              <a:rPr lang="en-US" sz="1600" dirty="0" smtClean="0">
                <a:solidFill>
                  <a:srgbClr val="333333"/>
                </a:solidFill>
                <a:latin typeface="Nunito" panose="020B0604020202020204" charset="0"/>
              </a:rPr>
              <a:t> </a:t>
            </a:r>
            <a:r>
              <a:rPr lang="vi-VN" sz="1600" dirty="0" smtClean="0">
                <a:solidFill>
                  <a:srgbClr val="333333"/>
                </a:solidFill>
                <a:latin typeface="Nunito" panose="020B0604020202020204" charset="0"/>
              </a:rPr>
              <a:t>Dễ </a:t>
            </a:r>
            <a:r>
              <a:rPr lang="vi-VN" sz="1600" dirty="0">
                <a:solidFill>
                  <a:srgbClr val="333333"/>
                </a:solidFill>
                <a:latin typeface="Nunito" panose="020B0604020202020204" charset="0"/>
              </a:rPr>
              <a:t>bảo trì</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algn="ctr"/>
            <a:r>
              <a:rPr lang="en-US" dirty="0" err="1"/>
              <a:t>Tạo</a:t>
            </a:r>
            <a:r>
              <a:rPr lang="en-US" dirty="0"/>
              <a:t> web service </a:t>
            </a:r>
            <a:r>
              <a:rPr lang="en-US" dirty="0" err="1"/>
              <a:t>với</a:t>
            </a:r>
            <a:r>
              <a:rPr lang="en-US" dirty="0"/>
              <a:t> PHP </a:t>
            </a:r>
            <a:r>
              <a:rPr lang="en-US" dirty="0" err="1"/>
              <a:t>và</a:t>
            </a:r>
            <a:r>
              <a:rPr lang="en-US" dirty="0"/>
              <a:t> MySQL</a:t>
            </a:r>
          </a:p>
        </p:txBody>
      </p:sp>
      <p:sp>
        <p:nvSpPr>
          <p:cNvPr id="2" name="Rectangle 1"/>
          <p:cNvSpPr/>
          <p:nvPr/>
        </p:nvSpPr>
        <p:spPr>
          <a:xfrm>
            <a:off x="1182533" y="1691296"/>
            <a:ext cx="5843910" cy="1708160"/>
          </a:xfrm>
          <a:prstGeom prst="rect">
            <a:avLst/>
          </a:prstGeom>
        </p:spPr>
        <p:txBody>
          <a:bodyPr wrap="square">
            <a:spAutoFit/>
          </a:bodyPr>
          <a:lstStyle/>
          <a:p>
            <a:pPr>
              <a:lnSpc>
                <a:spcPct val="150000"/>
              </a:lnSpc>
            </a:pPr>
            <a:r>
              <a:rPr lang="vi-VN" dirty="0">
                <a:solidFill>
                  <a:srgbClr val="333333"/>
                </a:solidFill>
                <a:latin typeface="Nunito" panose="020B0604020202020204" charset="0"/>
              </a:rPr>
              <a:t>– </a:t>
            </a:r>
            <a:r>
              <a:rPr lang="en-US" dirty="0">
                <a:solidFill>
                  <a:srgbClr val="333333"/>
                </a:solidFill>
                <a:latin typeface="Nunito" panose="020B0604020202020204" charset="0"/>
              </a:rPr>
              <a:t> </a:t>
            </a:r>
            <a:r>
              <a:rPr lang="en-US" dirty="0" smtClean="0">
                <a:solidFill>
                  <a:srgbClr val="333333"/>
                </a:solidFill>
                <a:latin typeface="Nunito" panose="020B0604020202020204" charset="0"/>
              </a:rPr>
              <a:t>B1: Đ</a:t>
            </a:r>
            <a:r>
              <a:rPr lang="vi-VN" dirty="0" smtClean="0">
                <a:solidFill>
                  <a:srgbClr val="333333"/>
                </a:solidFill>
                <a:latin typeface="Nunito" panose="020B0604020202020204" charset="0"/>
              </a:rPr>
              <a:t>ăng </a:t>
            </a:r>
            <a:r>
              <a:rPr lang="vi-VN" dirty="0">
                <a:solidFill>
                  <a:srgbClr val="333333"/>
                </a:solidFill>
                <a:latin typeface="Nunito" panose="020B0604020202020204" charset="0"/>
              </a:rPr>
              <a:t>ký sử dụng </a:t>
            </a:r>
            <a:r>
              <a:rPr lang="vi-VN" dirty="0" smtClean="0">
                <a:solidFill>
                  <a:srgbClr val="333333"/>
                </a:solidFill>
                <a:latin typeface="Nunito" panose="020B0604020202020204" charset="0"/>
              </a:rPr>
              <a:t>hosting</a:t>
            </a:r>
            <a:r>
              <a:rPr lang="en-US" dirty="0" smtClean="0">
                <a:solidFill>
                  <a:srgbClr val="333333"/>
                </a:solidFill>
                <a:latin typeface="Nunito" panose="020B0604020202020204" charset="0"/>
              </a:rPr>
              <a:t> </a:t>
            </a:r>
            <a:r>
              <a:rPr lang="en-US" dirty="0" err="1" smtClean="0">
                <a:solidFill>
                  <a:srgbClr val="333333"/>
                </a:solidFill>
                <a:latin typeface="Nunito" panose="020B0604020202020204" charset="0"/>
              </a:rPr>
              <a:t>rồi</a:t>
            </a:r>
            <a:r>
              <a:rPr lang="en-US" dirty="0" smtClean="0">
                <a:solidFill>
                  <a:srgbClr val="333333"/>
                </a:solidFill>
                <a:latin typeface="Nunito" panose="020B0604020202020204" charset="0"/>
              </a:rPr>
              <a:t> </a:t>
            </a:r>
            <a:r>
              <a:rPr lang="en-US" dirty="0" err="1" smtClean="0">
                <a:solidFill>
                  <a:srgbClr val="333333"/>
                </a:solidFill>
                <a:latin typeface="Nunito" panose="020B0604020202020204" charset="0"/>
              </a:rPr>
              <a:t>tạo</a:t>
            </a:r>
            <a:r>
              <a:rPr lang="en-US" dirty="0" smtClean="0">
                <a:solidFill>
                  <a:srgbClr val="333333"/>
                </a:solidFill>
                <a:latin typeface="Nunito" panose="020B0604020202020204" charset="0"/>
              </a:rPr>
              <a:t> Database</a:t>
            </a:r>
          </a:p>
          <a:p>
            <a:pPr>
              <a:lnSpc>
                <a:spcPct val="150000"/>
              </a:lnSpc>
            </a:pPr>
            <a:r>
              <a:rPr lang="vi-VN" dirty="0" smtClean="0">
                <a:solidFill>
                  <a:srgbClr val="333333"/>
                </a:solidFill>
                <a:latin typeface="Nunito" panose="020B0604020202020204" charset="0"/>
              </a:rPr>
              <a:t>– </a:t>
            </a:r>
            <a:r>
              <a:rPr lang="en-US" dirty="0" smtClean="0">
                <a:solidFill>
                  <a:srgbClr val="333333"/>
                </a:solidFill>
                <a:latin typeface="Nunito" panose="020B0604020202020204" charset="0"/>
              </a:rPr>
              <a:t> B2</a:t>
            </a:r>
            <a:r>
              <a:rPr lang="en-US" dirty="0">
                <a:solidFill>
                  <a:srgbClr val="333333"/>
                </a:solidFill>
                <a:latin typeface="Nunito" panose="020B0604020202020204" charset="0"/>
              </a:rPr>
              <a:t>: </a:t>
            </a:r>
            <a:r>
              <a:rPr lang="en-US" dirty="0" err="1" smtClean="0">
                <a:solidFill>
                  <a:srgbClr val="333333"/>
                </a:solidFill>
                <a:latin typeface="Nunito" panose="020B0604020202020204" charset="0"/>
              </a:rPr>
              <a:t>Xây</a:t>
            </a:r>
            <a:r>
              <a:rPr lang="en-US" dirty="0" smtClean="0">
                <a:solidFill>
                  <a:srgbClr val="333333"/>
                </a:solidFill>
                <a:latin typeface="Nunito" panose="020B0604020202020204" charset="0"/>
              </a:rPr>
              <a:t> </a:t>
            </a:r>
            <a:r>
              <a:rPr lang="en-US" dirty="0" err="1">
                <a:solidFill>
                  <a:srgbClr val="333333"/>
                </a:solidFill>
                <a:latin typeface="Nunito" panose="020B0604020202020204" charset="0"/>
              </a:rPr>
              <a:t>dựng</a:t>
            </a:r>
            <a:r>
              <a:rPr lang="en-US" dirty="0">
                <a:solidFill>
                  <a:srgbClr val="333333"/>
                </a:solidFill>
                <a:latin typeface="Nunito" panose="020B0604020202020204" charset="0"/>
              </a:rPr>
              <a:t> web service </a:t>
            </a:r>
            <a:r>
              <a:rPr lang="en-US" dirty="0" err="1">
                <a:solidFill>
                  <a:srgbClr val="333333"/>
                </a:solidFill>
                <a:latin typeface="Nunito" panose="020B0604020202020204" charset="0"/>
              </a:rPr>
              <a:t>kết</a:t>
            </a:r>
            <a:r>
              <a:rPr lang="en-US" dirty="0">
                <a:solidFill>
                  <a:srgbClr val="333333"/>
                </a:solidFill>
                <a:latin typeface="Nunito" panose="020B0604020202020204" charset="0"/>
              </a:rPr>
              <a:t> </a:t>
            </a:r>
            <a:r>
              <a:rPr lang="en-US" dirty="0" err="1">
                <a:solidFill>
                  <a:srgbClr val="333333"/>
                </a:solidFill>
                <a:latin typeface="Nunito" panose="020B0604020202020204" charset="0"/>
              </a:rPr>
              <a:t>nối</a:t>
            </a:r>
            <a:r>
              <a:rPr lang="en-US" dirty="0">
                <a:solidFill>
                  <a:srgbClr val="333333"/>
                </a:solidFill>
                <a:latin typeface="Nunito" panose="020B0604020202020204" charset="0"/>
              </a:rPr>
              <a:t> CSDL</a:t>
            </a:r>
            <a:endParaRPr lang="vi-VN" dirty="0">
              <a:solidFill>
                <a:srgbClr val="333333"/>
              </a:solidFill>
              <a:latin typeface="Nunito" panose="020B0604020202020204" charset="0"/>
            </a:endParaRPr>
          </a:p>
          <a:p>
            <a:pPr>
              <a:lnSpc>
                <a:spcPct val="150000"/>
              </a:lnSpc>
            </a:pPr>
            <a:r>
              <a:rPr lang="vi-VN" dirty="0">
                <a:solidFill>
                  <a:srgbClr val="333333"/>
                </a:solidFill>
                <a:latin typeface="Nunito" panose="020B0604020202020204" charset="0"/>
              </a:rPr>
              <a:t>– </a:t>
            </a:r>
            <a:r>
              <a:rPr lang="en-US" dirty="0">
                <a:solidFill>
                  <a:srgbClr val="333333"/>
                </a:solidFill>
                <a:latin typeface="Nunito" panose="020B0604020202020204" charset="0"/>
              </a:rPr>
              <a:t> </a:t>
            </a:r>
            <a:r>
              <a:rPr lang="en-US" dirty="0" smtClean="0">
                <a:solidFill>
                  <a:srgbClr val="333333"/>
                </a:solidFill>
                <a:latin typeface="Nunito" panose="020B0604020202020204" charset="0"/>
              </a:rPr>
              <a:t>B3: </a:t>
            </a:r>
            <a:r>
              <a:rPr lang="vi-VN" dirty="0">
                <a:solidFill>
                  <a:srgbClr val="333333"/>
                </a:solidFill>
                <a:latin typeface="Nunito" panose="020B0604020202020204" charset="0"/>
              </a:rPr>
              <a:t>Xây dựng chức năng truy vấn CSDL và xem CSDL cho Websevice rồi chuyển sang dạng mã JSON.</a:t>
            </a:r>
          </a:p>
          <a:p>
            <a:pPr>
              <a:lnSpc>
                <a:spcPct val="150000"/>
              </a:lnSpc>
            </a:pPr>
            <a:r>
              <a:rPr lang="vi-VN" dirty="0">
                <a:solidFill>
                  <a:srgbClr val="333333"/>
                </a:solidFill>
                <a:latin typeface="Nunito" panose="020B0604020202020204" charset="0"/>
              </a:rPr>
              <a:t>– </a:t>
            </a:r>
            <a:r>
              <a:rPr lang="en-US" dirty="0">
                <a:solidFill>
                  <a:srgbClr val="333333"/>
                </a:solidFill>
                <a:latin typeface="Nunito" panose="020B0604020202020204" charset="0"/>
              </a:rPr>
              <a:t> </a:t>
            </a:r>
            <a:r>
              <a:rPr lang="en-US" dirty="0" smtClean="0">
                <a:solidFill>
                  <a:srgbClr val="333333"/>
                </a:solidFill>
                <a:latin typeface="Nunito" panose="020B0604020202020204" charset="0"/>
              </a:rPr>
              <a:t>B4: </a:t>
            </a:r>
            <a:r>
              <a:rPr lang="vi-VN" dirty="0">
                <a:solidFill>
                  <a:srgbClr val="333333"/>
                </a:solidFill>
                <a:latin typeface="Nunito" panose="020B0604020202020204" charset="0"/>
              </a:rPr>
              <a:t>Upload Webservice lên hosting sau đó lấy đường dẫn để chạy</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7"/>
          <p:cNvSpPr txBox="1">
            <a:spLocks noGrp="1"/>
          </p:cNvSpPr>
          <p:nvPr>
            <p:ph type="title"/>
          </p:nvPr>
        </p:nvSpPr>
        <p:spPr>
          <a:xfrm>
            <a:off x="812275" y="636204"/>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2.2 </a:t>
            </a:r>
            <a:r>
              <a:rPr lang="en" dirty="0" smtClean="0"/>
              <a:t>Cổng thanh toán online</a:t>
            </a:r>
            <a:endParaRPr dirty="0"/>
          </a:p>
        </p:txBody>
      </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1879244" y="1432675"/>
            <a:ext cx="5151755" cy="1150620"/>
          </a:xfrm>
          <a:prstGeom prst="rect">
            <a:avLst/>
          </a:prstGeom>
        </p:spPr>
      </p:pic>
      <p:pic>
        <p:nvPicPr>
          <p:cNvPr id="6" name="Picture 5"/>
          <p:cNvPicPr/>
          <p:nvPr/>
        </p:nvPicPr>
        <p:blipFill>
          <a:blip r:embed="rId4" cstate="print">
            <a:extLst>
              <a:ext uri="{28A0092B-C50C-407E-A947-70E740481C1C}">
                <a14:useLocalDpi xmlns:a14="http://schemas.microsoft.com/office/drawing/2010/main" val="0"/>
              </a:ext>
            </a:extLst>
          </a:blip>
          <a:stretch>
            <a:fillRect/>
          </a:stretch>
        </p:blipFill>
        <p:spPr>
          <a:xfrm>
            <a:off x="2810461" y="2718803"/>
            <a:ext cx="3509328" cy="172720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8"/>
          <p:cNvSpPr txBox="1">
            <a:spLocks noGrp="1"/>
          </p:cNvSpPr>
          <p:nvPr>
            <p:ph type="title"/>
          </p:nvPr>
        </p:nvSpPr>
        <p:spPr>
          <a:xfrm>
            <a:off x="819150" y="2094450"/>
            <a:ext cx="7505700" cy="954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3600" dirty="0"/>
              <a:t>3. </a:t>
            </a:r>
            <a:r>
              <a:rPr lang="en" sz="3600" dirty="0" smtClean="0"/>
              <a:t>Phân tích thiết kế hệ thống</a:t>
            </a:r>
            <a:endParaRPr sz="36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3" name="Rectangle 2"/>
          <p:cNvSpPr/>
          <p:nvPr/>
        </p:nvSpPr>
        <p:spPr>
          <a:xfrm>
            <a:off x="645694" y="1343906"/>
            <a:ext cx="1141281" cy="588783"/>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256;p32"/>
          <p:cNvSpPr txBox="1"/>
          <p:nvPr/>
        </p:nvSpPr>
        <p:spPr>
          <a:xfrm>
            <a:off x="698694" y="580760"/>
            <a:ext cx="1201152" cy="615523"/>
          </a:xfrm>
          <a:prstGeom prst="rect">
            <a:avLst/>
          </a:prstGeom>
          <a:noFill/>
          <a:ln>
            <a:noFill/>
          </a:ln>
        </p:spPr>
        <p:txBody>
          <a:bodyPr spcFirstLastPara="1" wrap="square" lIns="91425" tIns="91425" rIns="91425" bIns="91425" anchor="t" anchorCtr="0">
            <a:spAutoFit/>
          </a:bodyPr>
          <a:lstStyle/>
          <a:p>
            <a:pPr marL="69850">
              <a:buSzPts val="2500"/>
            </a:pPr>
            <a:r>
              <a:rPr lang="en-US" b="1" dirty="0" err="1">
                <a:latin typeface="Calibri"/>
                <a:ea typeface="Calibri"/>
                <a:cs typeface="Calibri"/>
                <a:sym typeface="Calibri"/>
              </a:rPr>
              <a:t>Đăng</a:t>
            </a:r>
            <a:r>
              <a:rPr lang="en-US" b="1" dirty="0">
                <a:latin typeface="Calibri"/>
                <a:ea typeface="Calibri"/>
                <a:cs typeface="Calibri"/>
                <a:sym typeface="Calibri"/>
              </a:rPr>
              <a:t> </a:t>
            </a:r>
            <a:r>
              <a:rPr lang="en-US" b="1" dirty="0" err="1">
                <a:latin typeface="Calibri"/>
                <a:ea typeface="Calibri"/>
                <a:cs typeface="Calibri"/>
                <a:sym typeface="Calibri"/>
              </a:rPr>
              <a:t>ký</a:t>
            </a:r>
            <a:endParaRPr lang="en-US" b="1" dirty="0">
              <a:latin typeface="Calibri"/>
              <a:ea typeface="Calibri"/>
              <a:cs typeface="Calibri"/>
              <a:sym typeface="Calibri"/>
            </a:endParaRPr>
          </a:p>
          <a:p>
            <a:pPr marL="69850" lvl="0" algn="l" rtl="0">
              <a:spcBef>
                <a:spcPts val="0"/>
              </a:spcBef>
              <a:spcAft>
                <a:spcPts val="0"/>
              </a:spcAft>
              <a:buSzPts val="2500"/>
            </a:pPr>
            <a:r>
              <a:rPr lang="en-US" b="1" dirty="0" smtClean="0">
                <a:latin typeface="Calibri"/>
                <a:ea typeface="Calibri"/>
                <a:cs typeface="Calibri"/>
                <a:sym typeface="Calibri"/>
              </a:rPr>
              <a:t>/</a:t>
            </a:r>
            <a:r>
              <a:rPr lang="en-US" b="1" dirty="0" err="1" smtClean="0">
                <a:latin typeface="Calibri"/>
                <a:ea typeface="Calibri"/>
                <a:cs typeface="Calibri"/>
                <a:sym typeface="Calibri"/>
              </a:rPr>
              <a:t>Đăng</a:t>
            </a:r>
            <a:r>
              <a:rPr lang="en-US" b="1" dirty="0" smtClean="0">
                <a:latin typeface="Calibri"/>
                <a:ea typeface="Calibri"/>
                <a:cs typeface="Calibri"/>
                <a:sym typeface="Calibri"/>
              </a:rPr>
              <a:t> </a:t>
            </a:r>
            <a:r>
              <a:rPr lang="en-US" b="1" dirty="0" err="1" smtClean="0">
                <a:latin typeface="Calibri"/>
                <a:ea typeface="Calibri"/>
                <a:cs typeface="Calibri"/>
                <a:sym typeface="Calibri"/>
              </a:rPr>
              <a:t>nhập</a:t>
            </a:r>
            <a:endParaRPr b="1" dirty="0">
              <a:latin typeface="Calibri"/>
              <a:ea typeface="Calibri"/>
              <a:cs typeface="Calibri"/>
              <a:sym typeface="Calibri"/>
            </a:endParaRPr>
          </a:p>
        </p:txBody>
      </p:sp>
      <p:sp>
        <p:nvSpPr>
          <p:cNvPr id="9" name="Google Shape;256;p32"/>
          <p:cNvSpPr txBox="1"/>
          <p:nvPr/>
        </p:nvSpPr>
        <p:spPr>
          <a:xfrm>
            <a:off x="2361629" y="519204"/>
            <a:ext cx="1250139" cy="738633"/>
          </a:xfrm>
          <a:prstGeom prst="rect">
            <a:avLst/>
          </a:prstGeom>
          <a:noFill/>
          <a:ln>
            <a:noFill/>
          </a:ln>
        </p:spPr>
        <p:txBody>
          <a:bodyPr spcFirstLastPara="1" wrap="square" lIns="91425" tIns="91425" rIns="91425" bIns="91425" anchor="t" anchorCtr="0">
            <a:spAutoFit/>
          </a:bodyPr>
          <a:lstStyle/>
          <a:p>
            <a:pPr marL="69850" lvl="0" algn="l" rtl="0">
              <a:spcBef>
                <a:spcPts val="0"/>
              </a:spcBef>
              <a:spcAft>
                <a:spcPts val="0"/>
              </a:spcAft>
              <a:buSzPts val="2500"/>
            </a:pPr>
            <a:r>
              <a:rPr lang="en-US" sz="1800" b="1" dirty="0" err="1" smtClean="0">
                <a:latin typeface="Calibri"/>
                <a:ea typeface="Calibri"/>
                <a:cs typeface="Calibri"/>
                <a:sym typeface="Calibri"/>
              </a:rPr>
              <a:t>Tìm</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kiếm</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sản</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phẩm</a:t>
            </a:r>
            <a:endParaRPr sz="1800" b="1" dirty="0">
              <a:latin typeface="Calibri"/>
              <a:ea typeface="Calibri"/>
              <a:cs typeface="Calibri"/>
              <a:sym typeface="Calibri"/>
            </a:endParaRPr>
          </a:p>
        </p:txBody>
      </p:sp>
      <p:sp>
        <p:nvSpPr>
          <p:cNvPr id="10" name="Google Shape;256;p32"/>
          <p:cNvSpPr txBox="1"/>
          <p:nvPr/>
        </p:nvSpPr>
        <p:spPr>
          <a:xfrm>
            <a:off x="4073551" y="509195"/>
            <a:ext cx="1411133" cy="738633"/>
          </a:xfrm>
          <a:prstGeom prst="rect">
            <a:avLst/>
          </a:prstGeom>
          <a:noFill/>
          <a:ln>
            <a:noFill/>
          </a:ln>
        </p:spPr>
        <p:txBody>
          <a:bodyPr spcFirstLastPara="1" wrap="square" lIns="91425" tIns="91425" rIns="91425" bIns="91425" anchor="t" anchorCtr="0">
            <a:spAutoFit/>
          </a:bodyPr>
          <a:lstStyle/>
          <a:p>
            <a:pPr marL="69850" lvl="0" algn="l" rtl="0">
              <a:spcBef>
                <a:spcPts val="0"/>
              </a:spcBef>
              <a:spcAft>
                <a:spcPts val="0"/>
              </a:spcAft>
              <a:buSzPts val="2500"/>
            </a:pPr>
            <a:r>
              <a:rPr lang="en-US" sz="1800" b="1" dirty="0" err="1" smtClean="0">
                <a:latin typeface="Calibri"/>
                <a:ea typeface="Calibri"/>
                <a:cs typeface="Calibri"/>
                <a:sym typeface="Calibri"/>
              </a:rPr>
              <a:t>Xem</a:t>
            </a:r>
            <a:r>
              <a:rPr lang="en-US" sz="1800" b="1" dirty="0" smtClean="0">
                <a:latin typeface="Calibri"/>
                <a:ea typeface="Calibri"/>
                <a:cs typeface="Calibri"/>
                <a:sym typeface="Calibri"/>
              </a:rPr>
              <a:t> chi </a:t>
            </a:r>
            <a:r>
              <a:rPr lang="en-US" sz="1800" b="1" dirty="0" err="1" smtClean="0">
                <a:latin typeface="Calibri"/>
                <a:ea typeface="Calibri"/>
                <a:cs typeface="Calibri"/>
                <a:sym typeface="Calibri"/>
              </a:rPr>
              <a:t>tiết</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sản</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phẩm</a:t>
            </a:r>
            <a:endParaRPr sz="1800" b="1" dirty="0">
              <a:latin typeface="Calibri"/>
              <a:ea typeface="Calibri"/>
              <a:cs typeface="Calibri"/>
              <a:sym typeface="Calibri"/>
            </a:endParaRPr>
          </a:p>
        </p:txBody>
      </p:sp>
      <p:sp>
        <p:nvSpPr>
          <p:cNvPr id="17" name="Google Shape;256;p32"/>
          <p:cNvSpPr txBox="1"/>
          <p:nvPr/>
        </p:nvSpPr>
        <p:spPr>
          <a:xfrm>
            <a:off x="5730470" y="457650"/>
            <a:ext cx="1631711" cy="738633"/>
          </a:xfrm>
          <a:prstGeom prst="rect">
            <a:avLst/>
          </a:prstGeom>
          <a:noFill/>
          <a:ln>
            <a:noFill/>
          </a:ln>
        </p:spPr>
        <p:txBody>
          <a:bodyPr spcFirstLastPara="1" wrap="square" lIns="91425" tIns="91425" rIns="91425" bIns="91425" anchor="t" anchorCtr="0">
            <a:spAutoFit/>
          </a:bodyPr>
          <a:lstStyle/>
          <a:p>
            <a:pPr marL="69850" lvl="0" algn="l" rtl="0">
              <a:spcBef>
                <a:spcPts val="0"/>
              </a:spcBef>
              <a:spcAft>
                <a:spcPts val="0"/>
              </a:spcAft>
              <a:buSzPts val="2500"/>
            </a:pPr>
            <a:r>
              <a:rPr lang="en-US" sz="1800" b="1" dirty="0" err="1" smtClean="0">
                <a:latin typeface="Calibri"/>
                <a:ea typeface="Calibri"/>
                <a:cs typeface="Calibri"/>
                <a:sym typeface="Calibri"/>
              </a:rPr>
              <a:t>Thêm</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sản</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phẩm</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vào</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giỏ</a:t>
            </a:r>
            <a:endParaRPr sz="1800" b="1" dirty="0">
              <a:latin typeface="Calibri"/>
              <a:ea typeface="Calibri"/>
              <a:cs typeface="Calibri"/>
              <a:sym typeface="Calibri"/>
            </a:endParaRPr>
          </a:p>
        </p:txBody>
      </p:sp>
      <p:sp>
        <p:nvSpPr>
          <p:cNvPr id="18" name="Rectangle 17"/>
          <p:cNvSpPr/>
          <p:nvPr/>
        </p:nvSpPr>
        <p:spPr>
          <a:xfrm>
            <a:off x="1231806" y="2606845"/>
            <a:ext cx="1347537" cy="694394"/>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3144254" y="2606845"/>
            <a:ext cx="1347537" cy="694394"/>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056702" y="2606845"/>
            <a:ext cx="1347537" cy="694394"/>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256;p32"/>
          <p:cNvSpPr txBox="1"/>
          <p:nvPr/>
        </p:nvSpPr>
        <p:spPr>
          <a:xfrm>
            <a:off x="7340982" y="585751"/>
            <a:ext cx="1628274" cy="461635"/>
          </a:xfrm>
          <a:prstGeom prst="rect">
            <a:avLst/>
          </a:prstGeom>
          <a:noFill/>
          <a:ln>
            <a:noFill/>
          </a:ln>
        </p:spPr>
        <p:txBody>
          <a:bodyPr spcFirstLastPara="1" wrap="square" lIns="91425" tIns="91425" rIns="91425" bIns="91425" anchor="t" anchorCtr="0">
            <a:spAutoFit/>
          </a:bodyPr>
          <a:lstStyle/>
          <a:p>
            <a:pPr marL="69850" lvl="0" algn="l" rtl="0">
              <a:spcBef>
                <a:spcPts val="0"/>
              </a:spcBef>
              <a:spcAft>
                <a:spcPts val="0"/>
              </a:spcAft>
              <a:buSzPts val="2500"/>
            </a:pPr>
            <a:r>
              <a:rPr lang="en-US" sz="1800" b="1" dirty="0" err="1" smtClean="0">
                <a:latin typeface="Calibri"/>
                <a:ea typeface="Calibri"/>
                <a:cs typeface="Calibri"/>
                <a:sym typeface="Calibri"/>
              </a:rPr>
              <a:t>Thanh</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toán</a:t>
            </a:r>
            <a:endParaRPr sz="1800" b="1" dirty="0">
              <a:latin typeface="Calibri"/>
              <a:ea typeface="Calibri"/>
              <a:cs typeface="Calibri"/>
              <a:sym typeface="Calibri"/>
            </a:endParaRPr>
          </a:p>
        </p:txBody>
      </p:sp>
      <p:sp>
        <p:nvSpPr>
          <p:cNvPr id="22" name="Google Shape;256;p32"/>
          <p:cNvSpPr txBox="1"/>
          <p:nvPr/>
        </p:nvSpPr>
        <p:spPr>
          <a:xfrm>
            <a:off x="3144254" y="2606845"/>
            <a:ext cx="1482748" cy="738633"/>
          </a:xfrm>
          <a:prstGeom prst="rect">
            <a:avLst/>
          </a:prstGeom>
          <a:noFill/>
          <a:ln>
            <a:noFill/>
          </a:ln>
        </p:spPr>
        <p:txBody>
          <a:bodyPr spcFirstLastPara="1" wrap="square" lIns="91425" tIns="91425" rIns="91425" bIns="91425" anchor="t" anchorCtr="0">
            <a:spAutoFit/>
          </a:bodyPr>
          <a:lstStyle/>
          <a:p>
            <a:pPr marL="69850" lvl="0" algn="l" rtl="0">
              <a:spcBef>
                <a:spcPts val="0"/>
              </a:spcBef>
              <a:spcAft>
                <a:spcPts val="0"/>
              </a:spcAft>
              <a:buSzPts val="2500"/>
            </a:pPr>
            <a:r>
              <a:rPr lang="en-US" sz="1800" b="1" dirty="0" err="1" smtClean="0">
                <a:latin typeface="Calibri"/>
                <a:ea typeface="Calibri"/>
                <a:cs typeface="Calibri"/>
                <a:sym typeface="Calibri"/>
              </a:rPr>
              <a:t>Xem</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lịch</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sử</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đơn</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hàng</a:t>
            </a:r>
            <a:endParaRPr sz="1800" b="1" dirty="0">
              <a:latin typeface="Calibri"/>
              <a:ea typeface="Calibri"/>
              <a:cs typeface="Calibri"/>
              <a:sym typeface="Calibri"/>
            </a:endParaRPr>
          </a:p>
        </p:txBody>
      </p:sp>
      <p:sp>
        <p:nvSpPr>
          <p:cNvPr id="23" name="Google Shape;256;p32"/>
          <p:cNvSpPr txBox="1"/>
          <p:nvPr/>
        </p:nvSpPr>
        <p:spPr>
          <a:xfrm>
            <a:off x="5060999" y="2584377"/>
            <a:ext cx="1411133" cy="1569630"/>
          </a:xfrm>
          <a:prstGeom prst="rect">
            <a:avLst/>
          </a:prstGeom>
          <a:noFill/>
          <a:ln>
            <a:noFill/>
          </a:ln>
        </p:spPr>
        <p:txBody>
          <a:bodyPr spcFirstLastPara="1" wrap="square" lIns="91425" tIns="91425" rIns="91425" bIns="91425" anchor="t" anchorCtr="0">
            <a:spAutoFit/>
          </a:bodyPr>
          <a:lstStyle/>
          <a:p>
            <a:pPr marL="69850" lvl="0" algn="l" rtl="0">
              <a:spcBef>
                <a:spcPts val="0"/>
              </a:spcBef>
              <a:spcAft>
                <a:spcPts val="0"/>
              </a:spcAft>
              <a:buSzPts val="2500"/>
            </a:pPr>
            <a:r>
              <a:rPr lang="en-US" sz="1800" b="1" dirty="0" err="1" smtClean="0">
                <a:latin typeface="Calibri"/>
                <a:ea typeface="Calibri"/>
                <a:cs typeface="Calibri"/>
                <a:sym typeface="Calibri"/>
              </a:rPr>
              <a:t>Hủy</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đơn</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hàng</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Xác</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nhận</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đã</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nhận</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được</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hàng</a:t>
            </a:r>
            <a:endParaRPr sz="1800" b="1" dirty="0">
              <a:latin typeface="Calibri"/>
              <a:ea typeface="Calibri"/>
              <a:cs typeface="Calibri"/>
              <a:sym typeface="Calibri"/>
            </a:endParaRPr>
          </a:p>
        </p:txBody>
      </p:sp>
      <p:sp>
        <p:nvSpPr>
          <p:cNvPr id="24" name="Rectangle 23"/>
          <p:cNvSpPr/>
          <p:nvPr/>
        </p:nvSpPr>
        <p:spPr>
          <a:xfrm>
            <a:off x="6969150" y="2607070"/>
            <a:ext cx="1347537" cy="694394"/>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oogle Shape;256;p32"/>
          <p:cNvSpPr txBox="1"/>
          <p:nvPr/>
        </p:nvSpPr>
        <p:spPr>
          <a:xfrm>
            <a:off x="6973447" y="2584602"/>
            <a:ext cx="1411133" cy="1569630"/>
          </a:xfrm>
          <a:prstGeom prst="rect">
            <a:avLst/>
          </a:prstGeom>
          <a:noFill/>
          <a:ln>
            <a:noFill/>
          </a:ln>
        </p:spPr>
        <p:txBody>
          <a:bodyPr spcFirstLastPara="1" wrap="square" lIns="91425" tIns="91425" rIns="91425" bIns="91425" anchor="t" anchorCtr="0">
            <a:spAutoFit/>
          </a:bodyPr>
          <a:lstStyle/>
          <a:p>
            <a:pPr marL="69850" lvl="0" algn="l" rtl="0">
              <a:spcBef>
                <a:spcPts val="0"/>
              </a:spcBef>
              <a:spcAft>
                <a:spcPts val="0"/>
              </a:spcAft>
              <a:buSzPts val="2500"/>
            </a:pPr>
            <a:r>
              <a:rPr lang="en-US" sz="1800" b="1" dirty="0" err="1" smtClean="0">
                <a:latin typeface="Calibri"/>
                <a:ea typeface="Calibri"/>
                <a:cs typeface="Calibri"/>
                <a:sym typeface="Calibri"/>
              </a:rPr>
              <a:t>Chỉnh</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sửa</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thông</a:t>
            </a:r>
            <a:r>
              <a:rPr lang="en-US" sz="1800" b="1" dirty="0" smtClean="0">
                <a:latin typeface="Calibri"/>
                <a:ea typeface="Calibri"/>
                <a:cs typeface="Calibri"/>
                <a:sym typeface="Calibri"/>
              </a:rPr>
              <a:t> tin </a:t>
            </a:r>
            <a:r>
              <a:rPr lang="en-US" sz="1800" b="1" dirty="0" err="1" smtClean="0">
                <a:latin typeface="Calibri"/>
                <a:ea typeface="Calibri"/>
                <a:cs typeface="Calibri"/>
                <a:sym typeface="Calibri"/>
              </a:rPr>
              <a:t>cá</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nhân</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Thay</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đổi</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mật</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khẩu</a:t>
            </a:r>
            <a:endParaRPr sz="1800" b="1" dirty="0">
              <a:latin typeface="Calibri"/>
              <a:ea typeface="Calibri"/>
              <a:cs typeface="Calibri"/>
              <a:sym typeface="Calibri"/>
            </a:endParaRPr>
          </a:p>
        </p:txBody>
      </p:sp>
      <p:sp>
        <p:nvSpPr>
          <p:cNvPr id="26" name="Rectangle 25"/>
          <p:cNvSpPr/>
          <p:nvPr/>
        </p:nvSpPr>
        <p:spPr>
          <a:xfrm>
            <a:off x="1226078" y="3673649"/>
            <a:ext cx="1347537" cy="694394"/>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138526" y="3673649"/>
            <a:ext cx="1347537" cy="694394"/>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oogle Shape;256;p32"/>
          <p:cNvSpPr txBox="1"/>
          <p:nvPr/>
        </p:nvSpPr>
        <p:spPr>
          <a:xfrm>
            <a:off x="1226078" y="3673649"/>
            <a:ext cx="1628274" cy="738633"/>
          </a:xfrm>
          <a:prstGeom prst="rect">
            <a:avLst/>
          </a:prstGeom>
          <a:noFill/>
          <a:ln>
            <a:noFill/>
          </a:ln>
        </p:spPr>
        <p:txBody>
          <a:bodyPr spcFirstLastPara="1" wrap="square" lIns="91425" tIns="91425" rIns="91425" bIns="91425" anchor="t" anchorCtr="0">
            <a:spAutoFit/>
          </a:bodyPr>
          <a:lstStyle/>
          <a:p>
            <a:pPr marL="69850" lvl="0" algn="l" rtl="0">
              <a:spcBef>
                <a:spcPts val="0"/>
              </a:spcBef>
              <a:spcAft>
                <a:spcPts val="0"/>
              </a:spcAft>
              <a:buSzPts val="2500"/>
            </a:pPr>
            <a:r>
              <a:rPr lang="en-US" sz="1800" b="1" dirty="0" err="1" smtClean="0">
                <a:latin typeface="Calibri"/>
                <a:ea typeface="Calibri"/>
                <a:cs typeface="Calibri"/>
                <a:sym typeface="Calibri"/>
              </a:rPr>
              <a:t>Liên</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hệ</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cửa</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hàng</a:t>
            </a:r>
            <a:endParaRPr sz="1800" b="1" dirty="0">
              <a:latin typeface="Calibri"/>
              <a:ea typeface="Calibri"/>
              <a:cs typeface="Calibri"/>
              <a:sym typeface="Calibri"/>
            </a:endParaRPr>
          </a:p>
        </p:txBody>
      </p:sp>
      <p:sp>
        <p:nvSpPr>
          <p:cNvPr id="29" name="Google Shape;256;p32"/>
          <p:cNvSpPr txBox="1"/>
          <p:nvPr/>
        </p:nvSpPr>
        <p:spPr>
          <a:xfrm>
            <a:off x="3138526" y="3673649"/>
            <a:ext cx="1482748" cy="738633"/>
          </a:xfrm>
          <a:prstGeom prst="rect">
            <a:avLst/>
          </a:prstGeom>
          <a:noFill/>
          <a:ln>
            <a:noFill/>
          </a:ln>
        </p:spPr>
        <p:txBody>
          <a:bodyPr spcFirstLastPara="1" wrap="square" lIns="91425" tIns="91425" rIns="91425" bIns="91425" anchor="t" anchorCtr="0">
            <a:spAutoFit/>
          </a:bodyPr>
          <a:lstStyle/>
          <a:p>
            <a:pPr marL="69850" lvl="0" algn="l" rtl="0">
              <a:spcBef>
                <a:spcPts val="0"/>
              </a:spcBef>
              <a:spcAft>
                <a:spcPts val="0"/>
              </a:spcAft>
              <a:buSzPts val="2500"/>
            </a:pPr>
            <a:r>
              <a:rPr lang="en-US" sz="1800" b="1" dirty="0" err="1" smtClean="0">
                <a:latin typeface="Calibri"/>
                <a:ea typeface="Calibri"/>
                <a:cs typeface="Calibri"/>
                <a:sym typeface="Calibri"/>
              </a:rPr>
              <a:t>Xem</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địa</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chỉ</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cửa</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hàng</a:t>
            </a:r>
            <a:endParaRPr sz="1800" b="1" dirty="0">
              <a:latin typeface="Calibri"/>
              <a:ea typeface="Calibri"/>
              <a:cs typeface="Calibri"/>
              <a:sym typeface="Calibri"/>
            </a:endParaRPr>
          </a:p>
        </p:txBody>
      </p:sp>
      <p:sp>
        <p:nvSpPr>
          <p:cNvPr id="31" name="Rectangle 30"/>
          <p:cNvSpPr/>
          <p:nvPr/>
        </p:nvSpPr>
        <p:spPr>
          <a:xfrm>
            <a:off x="2361629" y="1343053"/>
            <a:ext cx="1141281" cy="588783"/>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4103058" y="1364951"/>
            <a:ext cx="1141281" cy="588783"/>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766565" y="1350051"/>
            <a:ext cx="1141281" cy="588783"/>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
        <p:nvSpPr>
          <p:cNvPr id="34" name="Rectangle 33"/>
          <p:cNvSpPr/>
          <p:nvPr/>
        </p:nvSpPr>
        <p:spPr>
          <a:xfrm>
            <a:off x="7362181" y="1328275"/>
            <a:ext cx="1141281" cy="588783"/>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9"/>
          <p:cNvSpPr txBox="1">
            <a:spLocks noGrp="1"/>
          </p:cNvSpPr>
          <p:nvPr>
            <p:ph type="title"/>
          </p:nvPr>
        </p:nvSpPr>
        <p:spPr>
          <a:xfrm>
            <a:off x="798525" y="522466"/>
            <a:ext cx="7505700" cy="605065"/>
          </a:xfrm>
          <a:prstGeom prst="rect">
            <a:avLst/>
          </a:prstGeom>
        </p:spPr>
        <p:txBody>
          <a:bodyPr spcFirstLastPara="1" wrap="square" lIns="91425" tIns="91425" rIns="91425" bIns="91425" anchor="t" anchorCtr="0">
            <a:normAutofit fontScale="90000"/>
          </a:bodyPr>
          <a:lstStyle/>
          <a:p>
            <a:pPr lvl="0" algn="ctr"/>
            <a:r>
              <a:rPr lang="en" dirty="0" smtClean="0"/>
              <a:t>Chức năng người dùng</a:t>
            </a:r>
            <a:endParaRPr dirty="0"/>
          </a:p>
        </p:txBody>
      </p:sp>
      <p:sp>
        <p:nvSpPr>
          <p:cNvPr id="3" name="Rectangle 2"/>
          <p:cNvSpPr/>
          <p:nvPr/>
        </p:nvSpPr>
        <p:spPr>
          <a:xfrm>
            <a:off x="1216908" y="1265035"/>
            <a:ext cx="1347537" cy="694394"/>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129356" y="1265035"/>
            <a:ext cx="1347537" cy="694394"/>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041804" y="1265035"/>
            <a:ext cx="1347537" cy="694394"/>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256;p32"/>
          <p:cNvSpPr txBox="1"/>
          <p:nvPr/>
        </p:nvSpPr>
        <p:spPr>
          <a:xfrm>
            <a:off x="1216908" y="1265035"/>
            <a:ext cx="1628274" cy="738633"/>
          </a:xfrm>
          <a:prstGeom prst="rect">
            <a:avLst/>
          </a:prstGeom>
          <a:noFill/>
          <a:ln>
            <a:noFill/>
          </a:ln>
        </p:spPr>
        <p:txBody>
          <a:bodyPr spcFirstLastPara="1" wrap="square" lIns="91425" tIns="91425" rIns="91425" bIns="91425" anchor="t" anchorCtr="0">
            <a:spAutoFit/>
          </a:bodyPr>
          <a:lstStyle/>
          <a:p>
            <a:pPr marL="69850" lvl="0" algn="l" rtl="0">
              <a:spcBef>
                <a:spcPts val="0"/>
              </a:spcBef>
              <a:spcAft>
                <a:spcPts val="0"/>
              </a:spcAft>
              <a:buSzPts val="2500"/>
            </a:pPr>
            <a:r>
              <a:rPr lang="en-US" sz="1800" b="1" dirty="0" err="1" smtClean="0">
                <a:latin typeface="Calibri"/>
                <a:ea typeface="Calibri"/>
                <a:cs typeface="Calibri"/>
                <a:sym typeface="Calibri"/>
              </a:rPr>
              <a:t>Đăng</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nhập</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Đăng</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ký</a:t>
            </a:r>
            <a:endParaRPr sz="1800" b="1" dirty="0">
              <a:latin typeface="Calibri"/>
              <a:ea typeface="Calibri"/>
              <a:cs typeface="Calibri"/>
              <a:sym typeface="Calibri"/>
            </a:endParaRPr>
          </a:p>
        </p:txBody>
      </p:sp>
      <p:sp>
        <p:nvSpPr>
          <p:cNvPr id="9" name="Google Shape;256;p32"/>
          <p:cNvSpPr txBox="1"/>
          <p:nvPr/>
        </p:nvSpPr>
        <p:spPr>
          <a:xfrm>
            <a:off x="3129356" y="1265035"/>
            <a:ext cx="1250139" cy="738633"/>
          </a:xfrm>
          <a:prstGeom prst="rect">
            <a:avLst/>
          </a:prstGeom>
          <a:noFill/>
          <a:ln>
            <a:noFill/>
          </a:ln>
        </p:spPr>
        <p:txBody>
          <a:bodyPr spcFirstLastPara="1" wrap="square" lIns="91425" tIns="91425" rIns="91425" bIns="91425" anchor="t" anchorCtr="0">
            <a:spAutoFit/>
          </a:bodyPr>
          <a:lstStyle/>
          <a:p>
            <a:pPr marL="69850" lvl="0" algn="l" rtl="0">
              <a:spcBef>
                <a:spcPts val="0"/>
              </a:spcBef>
              <a:spcAft>
                <a:spcPts val="0"/>
              </a:spcAft>
              <a:buSzPts val="2500"/>
            </a:pPr>
            <a:r>
              <a:rPr lang="en-US" sz="1800" b="1" dirty="0" err="1" smtClean="0">
                <a:latin typeface="Calibri"/>
                <a:ea typeface="Calibri"/>
                <a:cs typeface="Calibri"/>
                <a:sym typeface="Calibri"/>
              </a:rPr>
              <a:t>Tìm</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kiếm</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sản</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phẩm</a:t>
            </a:r>
            <a:endParaRPr sz="1800" b="1" dirty="0">
              <a:latin typeface="Calibri"/>
              <a:ea typeface="Calibri"/>
              <a:cs typeface="Calibri"/>
              <a:sym typeface="Calibri"/>
            </a:endParaRPr>
          </a:p>
        </p:txBody>
      </p:sp>
      <p:sp>
        <p:nvSpPr>
          <p:cNvPr id="10" name="Google Shape;256;p32"/>
          <p:cNvSpPr txBox="1"/>
          <p:nvPr/>
        </p:nvSpPr>
        <p:spPr>
          <a:xfrm>
            <a:off x="5046101" y="1242567"/>
            <a:ext cx="1411133" cy="738633"/>
          </a:xfrm>
          <a:prstGeom prst="rect">
            <a:avLst/>
          </a:prstGeom>
          <a:noFill/>
          <a:ln>
            <a:noFill/>
          </a:ln>
        </p:spPr>
        <p:txBody>
          <a:bodyPr spcFirstLastPara="1" wrap="square" lIns="91425" tIns="91425" rIns="91425" bIns="91425" anchor="t" anchorCtr="0">
            <a:spAutoFit/>
          </a:bodyPr>
          <a:lstStyle/>
          <a:p>
            <a:pPr marL="69850" lvl="0" algn="l" rtl="0">
              <a:spcBef>
                <a:spcPts val="0"/>
              </a:spcBef>
              <a:spcAft>
                <a:spcPts val="0"/>
              </a:spcAft>
              <a:buSzPts val="2500"/>
            </a:pPr>
            <a:r>
              <a:rPr lang="en-US" sz="1800" b="1" dirty="0" err="1" smtClean="0">
                <a:latin typeface="Calibri"/>
                <a:ea typeface="Calibri"/>
                <a:cs typeface="Calibri"/>
                <a:sym typeface="Calibri"/>
              </a:rPr>
              <a:t>Xem</a:t>
            </a:r>
            <a:r>
              <a:rPr lang="en-US" sz="1800" b="1" dirty="0" smtClean="0">
                <a:latin typeface="Calibri"/>
                <a:ea typeface="Calibri"/>
                <a:cs typeface="Calibri"/>
                <a:sym typeface="Calibri"/>
              </a:rPr>
              <a:t> chi </a:t>
            </a:r>
            <a:r>
              <a:rPr lang="en-US" sz="1800" b="1" dirty="0" err="1" smtClean="0">
                <a:latin typeface="Calibri"/>
                <a:ea typeface="Calibri"/>
                <a:cs typeface="Calibri"/>
                <a:sym typeface="Calibri"/>
              </a:rPr>
              <a:t>tiết</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sản</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phẩm</a:t>
            </a:r>
            <a:endParaRPr sz="1800" b="1" dirty="0">
              <a:latin typeface="Calibri"/>
              <a:ea typeface="Calibri"/>
              <a:cs typeface="Calibri"/>
              <a:sym typeface="Calibri"/>
            </a:endParaRPr>
          </a:p>
        </p:txBody>
      </p:sp>
      <p:sp>
        <p:nvSpPr>
          <p:cNvPr id="16" name="Rectangle 15"/>
          <p:cNvSpPr/>
          <p:nvPr/>
        </p:nvSpPr>
        <p:spPr>
          <a:xfrm>
            <a:off x="6954252" y="1265260"/>
            <a:ext cx="1347537" cy="694394"/>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256;p32"/>
          <p:cNvSpPr txBox="1"/>
          <p:nvPr/>
        </p:nvSpPr>
        <p:spPr>
          <a:xfrm>
            <a:off x="6863157" y="1242567"/>
            <a:ext cx="1631711" cy="738633"/>
          </a:xfrm>
          <a:prstGeom prst="rect">
            <a:avLst/>
          </a:prstGeom>
          <a:noFill/>
          <a:ln>
            <a:noFill/>
          </a:ln>
        </p:spPr>
        <p:txBody>
          <a:bodyPr spcFirstLastPara="1" wrap="square" lIns="91425" tIns="91425" rIns="91425" bIns="91425" anchor="t" anchorCtr="0">
            <a:spAutoFit/>
          </a:bodyPr>
          <a:lstStyle/>
          <a:p>
            <a:pPr marL="69850" lvl="0" algn="l" rtl="0">
              <a:spcBef>
                <a:spcPts val="0"/>
              </a:spcBef>
              <a:spcAft>
                <a:spcPts val="0"/>
              </a:spcAft>
              <a:buSzPts val="2500"/>
            </a:pPr>
            <a:r>
              <a:rPr lang="en-US" sz="1800" b="1" dirty="0" err="1" smtClean="0">
                <a:latin typeface="Calibri"/>
                <a:ea typeface="Calibri"/>
                <a:cs typeface="Calibri"/>
                <a:sym typeface="Calibri"/>
              </a:rPr>
              <a:t>Thêm</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sản</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phẩm</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vào</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giỏ</a:t>
            </a:r>
            <a:endParaRPr sz="1800" b="1" dirty="0">
              <a:latin typeface="Calibri"/>
              <a:ea typeface="Calibri"/>
              <a:cs typeface="Calibri"/>
              <a:sym typeface="Calibri"/>
            </a:endParaRPr>
          </a:p>
        </p:txBody>
      </p:sp>
      <p:sp>
        <p:nvSpPr>
          <p:cNvPr id="18" name="Rectangle 17"/>
          <p:cNvSpPr/>
          <p:nvPr/>
        </p:nvSpPr>
        <p:spPr>
          <a:xfrm>
            <a:off x="1231806" y="2606845"/>
            <a:ext cx="1347537" cy="694394"/>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3144254" y="2606845"/>
            <a:ext cx="1347537" cy="694394"/>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056702" y="2606845"/>
            <a:ext cx="1347537" cy="694394"/>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256;p32"/>
          <p:cNvSpPr txBox="1"/>
          <p:nvPr/>
        </p:nvSpPr>
        <p:spPr>
          <a:xfrm>
            <a:off x="1231806" y="2606845"/>
            <a:ext cx="1628274" cy="461635"/>
          </a:xfrm>
          <a:prstGeom prst="rect">
            <a:avLst/>
          </a:prstGeom>
          <a:noFill/>
          <a:ln>
            <a:noFill/>
          </a:ln>
        </p:spPr>
        <p:txBody>
          <a:bodyPr spcFirstLastPara="1" wrap="square" lIns="91425" tIns="91425" rIns="91425" bIns="91425" anchor="t" anchorCtr="0">
            <a:spAutoFit/>
          </a:bodyPr>
          <a:lstStyle/>
          <a:p>
            <a:pPr marL="69850" lvl="0" algn="l" rtl="0">
              <a:spcBef>
                <a:spcPts val="0"/>
              </a:spcBef>
              <a:spcAft>
                <a:spcPts val="0"/>
              </a:spcAft>
              <a:buSzPts val="2500"/>
            </a:pPr>
            <a:r>
              <a:rPr lang="en-US" sz="1800" b="1" dirty="0" err="1" smtClean="0">
                <a:latin typeface="Calibri"/>
                <a:ea typeface="Calibri"/>
                <a:cs typeface="Calibri"/>
                <a:sym typeface="Calibri"/>
              </a:rPr>
              <a:t>Thanh</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toán</a:t>
            </a:r>
            <a:endParaRPr sz="1800" b="1" dirty="0">
              <a:latin typeface="Calibri"/>
              <a:ea typeface="Calibri"/>
              <a:cs typeface="Calibri"/>
              <a:sym typeface="Calibri"/>
            </a:endParaRPr>
          </a:p>
        </p:txBody>
      </p:sp>
      <p:sp>
        <p:nvSpPr>
          <p:cNvPr id="22" name="Google Shape;256;p32"/>
          <p:cNvSpPr txBox="1"/>
          <p:nvPr/>
        </p:nvSpPr>
        <p:spPr>
          <a:xfrm>
            <a:off x="3144254" y="2606845"/>
            <a:ext cx="1482748" cy="738633"/>
          </a:xfrm>
          <a:prstGeom prst="rect">
            <a:avLst/>
          </a:prstGeom>
          <a:noFill/>
          <a:ln>
            <a:noFill/>
          </a:ln>
        </p:spPr>
        <p:txBody>
          <a:bodyPr spcFirstLastPara="1" wrap="square" lIns="91425" tIns="91425" rIns="91425" bIns="91425" anchor="t" anchorCtr="0">
            <a:spAutoFit/>
          </a:bodyPr>
          <a:lstStyle/>
          <a:p>
            <a:pPr marL="69850" lvl="0" algn="l" rtl="0">
              <a:spcBef>
                <a:spcPts val="0"/>
              </a:spcBef>
              <a:spcAft>
                <a:spcPts val="0"/>
              </a:spcAft>
              <a:buSzPts val="2500"/>
            </a:pPr>
            <a:r>
              <a:rPr lang="en-US" sz="1800" b="1" dirty="0" err="1" smtClean="0">
                <a:latin typeface="Calibri"/>
                <a:ea typeface="Calibri"/>
                <a:cs typeface="Calibri"/>
                <a:sym typeface="Calibri"/>
              </a:rPr>
              <a:t>Xem</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lịch</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sử</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đơn</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hàng</a:t>
            </a:r>
            <a:endParaRPr sz="1800" b="1" dirty="0">
              <a:latin typeface="Calibri"/>
              <a:ea typeface="Calibri"/>
              <a:cs typeface="Calibri"/>
              <a:sym typeface="Calibri"/>
            </a:endParaRPr>
          </a:p>
        </p:txBody>
      </p:sp>
      <p:sp>
        <p:nvSpPr>
          <p:cNvPr id="23" name="Google Shape;256;p32"/>
          <p:cNvSpPr txBox="1"/>
          <p:nvPr/>
        </p:nvSpPr>
        <p:spPr>
          <a:xfrm>
            <a:off x="5060999" y="2584377"/>
            <a:ext cx="1411133" cy="1569630"/>
          </a:xfrm>
          <a:prstGeom prst="rect">
            <a:avLst/>
          </a:prstGeom>
          <a:noFill/>
          <a:ln>
            <a:noFill/>
          </a:ln>
        </p:spPr>
        <p:txBody>
          <a:bodyPr spcFirstLastPara="1" wrap="square" lIns="91425" tIns="91425" rIns="91425" bIns="91425" anchor="t" anchorCtr="0">
            <a:spAutoFit/>
          </a:bodyPr>
          <a:lstStyle/>
          <a:p>
            <a:pPr marL="69850" lvl="0" algn="l" rtl="0">
              <a:spcBef>
                <a:spcPts val="0"/>
              </a:spcBef>
              <a:spcAft>
                <a:spcPts val="0"/>
              </a:spcAft>
              <a:buSzPts val="2500"/>
            </a:pPr>
            <a:r>
              <a:rPr lang="en-US" sz="1800" b="1" dirty="0" err="1" smtClean="0">
                <a:latin typeface="Calibri"/>
                <a:ea typeface="Calibri"/>
                <a:cs typeface="Calibri"/>
                <a:sym typeface="Calibri"/>
              </a:rPr>
              <a:t>Hủy</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đơn</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hàng</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Xác</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nhận</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đã</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nhận</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được</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hàng</a:t>
            </a:r>
            <a:endParaRPr sz="1800" b="1" dirty="0">
              <a:latin typeface="Calibri"/>
              <a:ea typeface="Calibri"/>
              <a:cs typeface="Calibri"/>
              <a:sym typeface="Calibri"/>
            </a:endParaRPr>
          </a:p>
        </p:txBody>
      </p:sp>
      <p:sp>
        <p:nvSpPr>
          <p:cNvPr id="24" name="Rectangle 23"/>
          <p:cNvSpPr/>
          <p:nvPr/>
        </p:nvSpPr>
        <p:spPr>
          <a:xfrm>
            <a:off x="6969150" y="2607070"/>
            <a:ext cx="1347537" cy="694394"/>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oogle Shape;256;p32"/>
          <p:cNvSpPr txBox="1"/>
          <p:nvPr/>
        </p:nvSpPr>
        <p:spPr>
          <a:xfrm>
            <a:off x="6973447" y="2584602"/>
            <a:ext cx="1631711" cy="1015632"/>
          </a:xfrm>
          <a:prstGeom prst="rect">
            <a:avLst/>
          </a:prstGeom>
          <a:noFill/>
          <a:ln>
            <a:noFill/>
          </a:ln>
        </p:spPr>
        <p:txBody>
          <a:bodyPr spcFirstLastPara="1" wrap="square" lIns="91425" tIns="91425" rIns="91425" bIns="91425" anchor="t" anchorCtr="0">
            <a:spAutoFit/>
          </a:bodyPr>
          <a:lstStyle/>
          <a:p>
            <a:pPr marL="69850" lvl="0" algn="l" rtl="0">
              <a:spcBef>
                <a:spcPts val="0"/>
              </a:spcBef>
              <a:spcAft>
                <a:spcPts val="0"/>
              </a:spcAft>
              <a:buSzPts val="2500"/>
            </a:pPr>
            <a:r>
              <a:rPr lang="en-US" sz="1800" b="1" dirty="0" err="1" smtClean="0">
                <a:latin typeface="Calibri"/>
                <a:ea typeface="Calibri"/>
                <a:cs typeface="Calibri"/>
                <a:sym typeface="Calibri"/>
              </a:rPr>
              <a:t>Chỉnh</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sửa</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thông</a:t>
            </a:r>
            <a:r>
              <a:rPr lang="en-US" sz="1800" b="1" dirty="0" smtClean="0">
                <a:latin typeface="Calibri"/>
                <a:ea typeface="Calibri"/>
                <a:cs typeface="Calibri"/>
                <a:sym typeface="Calibri"/>
              </a:rPr>
              <a:t> tin </a:t>
            </a:r>
            <a:r>
              <a:rPr lang="en-US" sz="1800" b="1" dirty="0" err="1" smtClean="0">
                <a:latin typeface="Calibri"/>
                <a:ea typeface="Calibri"/>
                <a:cs typeface="Calibri"/>
                <a:sym typeface="Calibri"/>
              </a:rPr>
              <a:t>cá</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nhân</a:t>
            </a:r>
            <a:endParaRPr sz="1800" b="1" dirty="0">
              <a:latin typeface="Calibri"/>
              <a:ea typeface="Calibri"/>
              <a:cs typeface="Calibri"/>
              <a:sym typeface="Calibri"/>
            </a:endParaRPr>
          </a:p>
        </p:txBody>
      </p:sp>
      <p:sp>
        <p:nvSpPr>
          <p:cNvPr id="26" name="Rectangle 25"/>
          <p:cNvSpPr/>
          <p:nvPr/>
        </p:nvSpPr>
        <p:spPr>
          <a:xfrm>
            <a:off x="3129356" y="3673649"/>
            <a:ext cx="1347537" cy="694394"/>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969150" y="3784690"/>
            <a:ext cx="1347537" cy="694394"/>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oogle Shape;256;p32"/>
          <p:cNvSpPr txBox="1"/>
          <p:nvPr/>
        </p:nvSpPr>
        <p:spPr>
          <a:xfrm>
            <a:off x="3071491" y="3673649"/>
            <a:ext cx="1628274" cy="738633"/>
          </a:xfrm>
          <a:prstGeom prst="rect">
            <a:avLst/>
          </a:prstGeom>
          <a:noFill/>
          <a:ln>
            <a:noFill/>
          </a:ln>
        </p:spPr>
        <p:txBody>
          <a:bodyPr spcFirstLastPara="1" wrap="square" lIns="91425" tIns="91425" rIns="91425" bIns="91425" anchor="t" anchorCtr="0">
            <a:spAutoFit/>
          </a:bodyPr>
          <a:lstStyle/>
          <a:p>
            <a:pPr marL="69850" lvl="0" algn="l" rtl="0">
              <a:spcBef>
                <a:spcPts val="0"/>
              </a:spcBef>
              <a:spcAft>
                <a:spcPts val="0"/>
              </a:spcAft>
              <a:buSzPts val="2500"/>
            </a:pPr>
            <a:r>
              <a:rPr lang="en-US" sz="1800" b="1" dirty="0" err="1" smtClean="0">
                <a:latin typeface="Calibri"/>
                <a:ea typeface="Calibri"/>
                <a:cs typeface="Calibri"/>
                <a:sym typeface="Calibri"/>
              </a:rPr>
              <a:t>Liên</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hệ</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cửa</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hàng</a:t>
            </a:r>
            <a:endParaRPr sz="1800" b="1" dirty="0">
              <a:latin typeface="Calibri"/>
              <a:ea typeface="Calibri"/>
              <a:cs typeface="Calibri"/>
              <a:sym typeface="Calibri"/>
            </a:endParaRPr>
          </a:p>
        </p:txBody>
      </p:sp>
      <p:sp>
        <p:nvSpPr>
          <p:cNvPr id="29" name="Google Shape;256;p32"/>
          <p:cNvSpPr txBox="1"/>
          <p:nvPr/>
        </p:nvSpPr>
        <p:spPr>
          <a:xfrm>
            <a:off x="6969150" y="3784690"/>
            <a:ext cx="1482748" cy="738633"/>
          </a:xfrm>
          <a:prstGeom prst="rect">
            <a:avLst/>
          </a:prstGeom>
          <a:noFill/>
          <a:ln>
            <a:noFill/>
          </a:ln>
        </p:spPr>
        <p:txBody>
          <a:bodyPr spcFirstLastPara="1" wrap="square" lIns="91425" tIns="91425" rIns="91425" bIns="91425" anchor="t" anchorCtr="0">
            <a:spAutoFit/>
          </a:bodyPr>
          <a:lstStyle/>
          <a:p>
            <a:pPr marL="69850" lvl="0" algn="l" rtl="0">
              <a:spcBef>
                <a:spcPts val="0"/>
              </a:spcBef>
              <a:spcAft>
                <a:spcPts val="0"/>
              </a:spcAft>
              <a:buSzPts val="2500"/>
            </a:pPr>
            <a:r>
              <a:rPr lang="en-US" sz="1800" b="1" dirty="0" err="1" smtClean="0">
                <a:latin typeface="Calibri"/>
                <a:ea typeface="Calibri"/>
                <a:cs typeface="Calibri"/>
                <a:sym typeface="Calibri"/>
              </a:rPr>
              <a:t>Xem</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địa</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chỉ</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cửa</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hàng</a:t>
            </a:r>
            <a:endParaRPr sz="1800" b="1" dirty="0">
              <a:latin typeface="Calibri"/>
              <a:ea typeface="Calibri"/>
              <a:cs typeface="Calibri"/>
              <a:sym typeface="Calibri"/>
            </a:endParaRPr>
          </a:p>
        </p:txBody>
      </p:sp>
      <p:sp>
        <p:nvSpPr>
          <p:cNvPr id="31" name="Rectangle 30"/>
          <p:cNvSpPr/>
          <p:nvPr/>
        </p:nvSpPr>
        <p:spPr>
          <a:xfrm>
            <a:off x="1226936" y="3671657"/>
            <a:ext cx="1347537" cy="694394"/>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Google Shape;256;p32"/>
          <p:cNvSpPr txBox="1"/>
          <p:nvPr/>
        </p:nvSpPr>
        <p:spPr>
          <a:xfrm>
            <a:off x="1122090" y="3540186"/>
            <a:ext cx="1631711" cy="738633"/>
          </a:xfrm>
          <a:prstGeom prst="rect">
            <a:avLst/>
          </a:prstGeom>
          <a:noFill/>
          <a:ln>
            <a:noFill/>
          </a:ln>
        </p:spPr>
        <p:txBody>
          <a:bodyPr spcFirstLastPara="1" wrap="square" lIns="91425" tIns="91425" rIns="91425" bIns="91425" anchor="t" anchorCtr="0">
            <a:spAutoFit/>
          </a:bodyPr>
          <a:lstStyle/>
          <a:p>
            <a:pPr marL="69850" lvl="0" algn="l" rtl="0">
              <a:spcBef>
                <a:spcPts val="0"/>
              </a:spcBef>
              <a:spcAft>
                <a:spcPts val="0"/>
              </a:spcAft>
              <a:buSzPts val="2500"/>
            </a:pPr>
            <a:r>
              <a:rPr lang="en-US" sz="1800" b="1" dirty="0" err="1" smtClean="0">
                <a:latin typeface="Calibri"/>
                <a:ea typeface="Calibri"/>
                <a:cs typeface="Calibri"/>
                <a:sym typeface="Calibri"/>
              </a:rPr>
              <a:t>Thay</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đổi</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mật</a:t>
            </a:r>
            <a:r>
              <a:rPr lang="en-US" sz="1800" b="1" dirty="0" smtClean="0">
                <a:latin typeface="Calibri"/>
                <a:ea typeface="Calibri"/>
                <a:cs typeface="Calibri"/>
                <a:sym typeface="Calibri"/>
              </a:rPr>
              <a:t> </a:t>
            </a:r>
            <a:r>
              <a:rPr lang="en-US" sz="1800" b="1" dirty="0" err="1" smtClean="0">
                <a:latin typeface="Calibri"/>
                <a:ea typeface="Calibri"/>
                <a:cs typeface="Calibri"/>
                <a:sym typeface="Calibri"/>
              </a:rPr>
              <a:t>khẩu</a:t>
            </a:r>
            <a:endParaRPr sz="1800" b="1" dirty="0">
              <a:latin typeface="Calibri"/>
              <a:ea typeface="Calibri"/>
              <a:cs typeface="Calibri"/>
              <a:sym typeface="Calibri"/>
            </a:endParaRPr>
          </a:p>
        </p:txBody>
      </p:sp>
    </p:spTree>
    <p:extLst>
      <p:ext uri="{BB962C8B-B14F-4D97-AF65-F5344CB8AC3E}">
        <p14:creationId xmlns:p14="http://schemas.microsoft.com/office/powerpoint/2010/main" val="24707749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4" name="Picture 3"/>
          <p:cNvPicPr/>
          <p:nvPr/>
        </p:nvPicPr>
        <p:blipFill>
          <a:blip r:embed="rId3"/>
          <a:stretch>
            <a:fillRect/>
          </a:stretch>
        </p:blipFill>
        <p:spPr>
          <a:xfrm>
            <a:off x="1320036" y="515348"/>
            <a:ext cx="6201420" cy="3622934"/>
          </a:xfrm>
          <a:prstGeom prst="rect">
            <a:avLst/>
          </a:prstGeom>
        </p:spPr>
      </p:pic>
      <p:sp>
        <p:nvSpPr>
          <p:cNvPr id="3" name="Rectangle 2"/>
          <p:cNvSpPr/>
          <p:nvPr/>
        </p:nvSpPr>
        <p:spPr>
          <a:xfrm>
            <a:off x="3398515" y="4138282"/>
            <a:ext cx="2539478" cy="356251"/>
          </a:xfrm>
          <a:prstGeom prst="rect">
            <a:avLst/>
          </a:prstGeom>
        </p:spPr>
        <p:txBody>
          <a:bodyPr wrap="none">
            <a:spAutoFit/>
          </a:bodyPr>
          <a:lstStyle/>
          <a:p>
            <a:pPr lvl="0" algn="just">
              <a:lnSpc>
                <a:spcPct val="130000"/>
              </a:lnSpc>
              <a:spcBef>
                <a:spcPts val="600"/>
              </a:spcBef>
            </a:pPr>
            <a:r>
              <a:rPr lang="vi-VN" i="1" dirty="0">
                <a:latin typeface="Nunito" panose="020B0604020202020204" charset="0"/>
                <a:ea typeface="Times New Roman" panose="02020603050405020304" pitchFamily="18" charset="0"/>
              </a:rPr>
              <a:t>Biểu đồ ca sử </a:t>
            </a:r>
            <a:r>
              <a:rPr lang="vi-VN" i="1" dirty="0" smtClean="0">
                <a:latin typeface="Nunito" panose="020B0604020202020204" charset="0"/>
                <a:ea typeface="Times New Roman" panose="02020603050405020304" pitchFamily="18" charset="0"/>
              </a:rPr>
              <a:t>dụng </a:t>
            </a:r>
            <a:r>
              <a:rPr lang="vi-VN" i="1" dirty="0">
                <a:latin typeface="Nunito" panose="020B0604020202020204" charset="0"/>
                <a:ea typeface="Times New Roman" panose="02020603050405020304" pitchFamily="18" charset="0"/>
              </a:rPr>
              <a:t>tổng quát</a:t>
            </a:r>
            <a:endParaRPr lang="en-US" i="1" dirty="0">
              <a:latin typeface="Nunito" panose="020B0604020202020204" charset="0"/>
              <a:ea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hanti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4342" y="451651"/>
            <a:ext cx="5775325" cy="385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3605429" y="4245810"/>
            <a:ext cx="2153154" cy="372410"/>
          </a:xfrm>
          <a:prstGeom prst="rect">
            <a:avLst/>
          </a:prstGeom>
        </p:spPr>
        <p:txBody>
          <a:bodyPr wrap="none">
            <a:spAutoFit/>
          </a:bodyPr>
          <a:lstStyle/>
          <a:p>
            <a:pPr lvl="0" algn="just">
              <a:lnSpc>
                <a:spcPct val="130000"/>
              </a:lnSpc>
              <a:spcBef>
                <a:spcPts val="600"/>
              </a:spcBef>
            </a:pPr>
            <a:r>
              <a:rPr lang="vi-VN" i="1" dirty="0">
                <a:latin typeface="Times New Roman" panose="02020603050405020304" pitchFamily="18" charset="0"/>
                <a:ea typeface="Times New Roman" panose="02020603050405020304" pitchFamily="18" charset="0"/>
              </a:rPr>
              <a:t>Biểu </a:t>
            </a:r>
            <a:r>
              <a:rPr lang="vi-VN" i="1" dirty="0" smtClean="0">
                <a:latin typeface="Times New Roman" panose="02020603050405020304" pitchFamily="18" charset="0"/>
                <a:ea typeface="Times New Roman" panose="02020603050405020304" pitchFamily="18" charset="0"/>
              </a:rPr>
              <a:t>đồ</a:t>
            </a:r>
            <a:r>
              <a:rPr lang="en-US" i="1" dirty="0" smtClean="0">
                <a:latin typeface="Times New Roman" panose="02020603050405020304" pitchFamily="18" charset="0"/>
                <a:ea typeface="Times New Roman" panose="02020603050405020304" pitchFamily="18" charset="0"/>
              </a:rPr>
              <a:t> </a:t>
            </a:r>
            <a:r>
              <a:rPr lang="en-US" i="1" dirty="0" err="1" smtClean="0">
                <a:latin typeface="Times New Roman" panose="02020603050405020304" pitchFamily="18" charset="0"/>
                <a:ea typeface="Times New Roman" panose="02020603050405020304" pitchFamily="18" charset="0"/>
              </a:rPr>
              <a:t>phân</a:t>
            </a:r>
            <a:r>
              <a:rPr lang="en-US" i="1" dirty="0" smtClean="0">
                <a:latin typeface="Times New Roman" panose="02020603050405020304" pitchFamily="18" charset="0"/>
                <a:ea typeface="Times New Roman" panose="02020603050405020304" pitchFamily="18" charset="0"/>
              </a:rPr>
              <a:t> </a:t>
            </a:r>
            <a:r>
              <a:rPr lang="en-US" i="1" dirty="0" err="1" smtClean="0">
                <a:latin typeface="Times New Roman" panose="02020603050405020304" pitchFamily="18" charset="0"/>
                <a:ea typeface="Times New Roman" panose="02020603050405020304" pitchFamily="18" charset="0"/>
              </a:rPr>
              <a:t>tích</a:t>
            </a:r>
            <a:r>
              <a:rPr lang="en-US" i="1" dirty="0" smtClean="0">
                <a:latin typeface="Times New Roman" panose="02020603050405020304" pitchFamily="18" charset="0"/>
                <a:ea typeface="Times New Roman" panose="02020603050405020304" pitchFamily="18" charset="0"/>
              </a:rPr>
              <a:t> </a:t>
            </a:r>
            <a:r>
              <a:rPr lang="en-US" i="1" dirty="0" err="1" smtClean="0">
                <a:latin typeface="Nunito" panose="020B0604020202020204" charset="0"/>
                <a:ea typeface="Times New Roman" panose="02020603050405020304" pitchFamily="18" charset="0"/>
              </a:rPr>
              <a:t>hệ</a:t>
            </a:r>
            <a:r>
              <a:rPr lang="en-US" i="1" dirty="0" smtClean="0">
                <a:latin typeface="Times New Roman" panose="02020603050405020304" pitchFamily="18" charset="0"/>
                <a:ea typeface="Times New Roman" panose="02020603050405020304" pitchFamily="18" charset="0"/>
              </a:rPr>
              <a:t> </a:t>
            </a:r>
            <a:r>
              <a:rPr lang="en-US" i="1" dirty="0" err="1" smtClean="0">
                <a:latin typeface="Times New Roman" panose="02020603050405020304" pitchFamily="18" charset="0"/>
                <a:ea typeface="Times New Roman" panose="02020603050405020304" pitchFamily="18" charset="0"/>
              </a:rPr>
              <a:t>thống</a:t>
            </a:r>
            <a:endParaRPr lang="en-US" i="1"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70397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5402" y="498977"/>
            <a:ext cx="7505700" cy="954600"/>
          </a:xfrm>
        </p:spPr>
        <p:txBody>
          <a:bodyPr/>
          <a:lstStyle/>
          <a:p>
            <a:pPr algn="ctr"/>
            <a:r>
              <a:rPr lang="en-US" dirty="0" err="1" smtClean="0"/>
              <a:t>Đặt</a:t>
            </a:r>
            <a:r>
              <a:rPr lang="en-US" dirty="0" smtClean="0"/>
              <a:t> </a:t>
            </a:r>
            <a:r>
              <a:rPr lang="en-US" dirty="0" err="1" smtClean="0"/>
              <a:t>vấn</a:t>
            </a:r>
            <a:r>
              <a:rPr lang="en-US" dirty="0" smtClean="0"/>
              <a:t> </a:t>
            </a:r>
            <a:r>
              <a:rPr lang="en-US" dirty="0" err="1" smtClean="0"/>
              <a:t>đề</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772" y="1156831"/>
            <a:ext cx="2960565" cy="148324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7143" y="1085754"/>
            <a:ext cx="3421459" cy="179495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771" y="2875827"/>
            <a:ext cx="2960565" cy="167457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5758" y="2901657"/>
            <a:ext cx="3140458" cy="1648740"/>
          </a:xfrm>
          <a:prstGeom prst="rect">
            <a:avLst/>
          </a:prstGeom>
        </p:spPr>
      </p:pic>
    </p:spTree>
    <p:extLst>
      <p:ext uri="{BB962C8B-B14F-4D97-AF65-F5344CB8AC3E}">
        <p14:creationId xmlns:p14="http://schemas.microsoft.com/office/powerpoint/2010/main" val="13179351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1026" name="Picture 2" descr="data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234" y="644155"/>
            <a:ext cx="7296037" cy="3370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3422561" y="4138282"/>
            <a:ext cx="2491388" cy="356251"/>
          </a:xfrm>
          <a:prstGeom prst="rect">
            <a:avLst/>
          </a:prstGeom>
        </p:spPr>
        <p:txBody>
          <a:bodyPr wrap="none">
            <a:spAutoFit/>
          </a:bodyPr>
          <a:lstStyle/>
          <a:p>
            <a:pPr lvl="0" algn="just">
              <a:lnSpc>
                <a:spcPct val="130000"/>
              </a:lnSpc>
              <a:spcBef>
                <a:spcPts val="600"/>
              </a:spcBef>
            </a:pPr>
            <a:r>
              <a:rPr lang="vi-VN" i="1" dirty="0">
                <a:latin typeface="Nunito" panose="020B0604020202020204" charset="0"/>
                <a:ea typeface="Times New Roman" panose="02020603050405020304" pitchFamily="18" charset="0"/>
              </a:rPr>
              <a:t>Biểu </a:t>
            </a:r>
            <a:r>
              <a:rPr lang="vi-VN" i="1" dirty="0" smtClean="0">
                <a:latin typeface="Nunito" panose="020B0604020202020204" charset="0"/>
                <a:ea typeface="Times New Roman" panose="02020603050405020304" pitchFamily="18" charset="0"/>
              </a:rPr>
              <a:t>đồ</a:t>
            </a:r>
            <a:r>
              <a:rPr lang="en-US" i="1" dirty="0" smtClean="0">
                <a:latin typeface="Nunito" panose="020B0604020202020204" charset="0"/>
                <a:ea typeface="Times New Roman" panose="02020603050405020304" pitchFamily="18" charset="0"/>
              </a:rPr>
              <a:t> </a:t>
            </a:r>
            <a:r>
              <a:rPr lang="en-US" i="1" dirty="0" err="1" smtClean="0">
                <a:latin typeface="Nunito" panose="020B0604020202020204" charset="0"/>
                <a:ea typeface="Times New Roman" panose="02020603050405020304" pitchFamily="18" charset="0"/>
              </a:rPr>
              <a:t>thiết</a:t>
            </a:r>
            <a:r>
              <a:rPr lang="en-US" i="1" dirty="0" smtClean="0">
                <a:latin typeface="Nunito" panose="020B0604020202020204" charset="0"/>
                <a:ea typeface="Times New Roman" panose="02020603050405020304" pitchFamily="18" charset="0"/>
              </a:rPr>
              <a:t> </a:t>
            </a:r>
            <a:r>
              <a:rPr lang="en-US" i="1" dirty="0" err="1" smtClean="0">
                <a:latin typeface="Nunito" panose="020B0604020202020204" charset="0"/>
                <a:ea typeface="Times New Roman" panose="02020603050405020304" pitchFamily="18" charset="0"/>
              </a:rPr>
              <a:t>kế</a:t>
            </a:r>
            <a:r>
              <a:rPr lang="vi-VN" i="1" dirty="0" smtClean="0">
                <a:latin typeface="Nunito" panose="020B0604020202020204" charset="0"/>
                <a:ea typeface="Times New Roman" panose="02020603050405020304" pitchFamily="18" charset="0"/>
              </a:rPr>
              <a:t> c</a:t>
            </a:r>
            <a:r>
              <a:rPr lang="en-US" i="1" dirty="0" smtClean="0">
                <a:latin typeface="Nunito" panose="020B0604020202020204" charset="0"/>
                <a:ea typeface="Times New Roman" panose="02020603050405020304" pitchFamily="18" charset="0"/>
              </a:rPr>
              <a:t>ơ </a:t>
            </a:r>
            <a:r>
              <a:rPr lang="en-US" i="1" dirty="0" err="1" smtClean="0">
                <a:latin typeface="Nunito" panose="020B0604020202020204" charset="0"/>
                <a:ea typeface="Times New Roman" panose="02020603050405020304" pitchFamily="18" charset="0"/>
              </a:rPr>
              <a:t>sở</a:t>
            </a:r>
            <a:r>
              <a:rPr lang="en-US" i="1" dirty="0" smtClean="0">
                <a:latin typeface="Nunito" panose="020B0604020202020204" charset="0"/>
                <a:ea typeface="Times New Roman" panose="02020603050405020304" pitchFamily="18" charset="0"/>
              </a:rPr>
              <a:t> </a:t>
            </a:r>
            <a:r>
              <a:rPr lang="en-US" i="1" dirty="0" err="1" smtClean="0">
                <a:latin typeface="Nunito" panose="020B0604020202020204" charset="0"/>
                <a:ea typeface="Times New Roman" panose="02020603050405020304" pitchFamily="18" charset="0"/>
              </a:rPr>
              <a:t>dữ</a:t>
            </a:r>
            <a:r>
              <a:rPr lang="en-US" i="1" dirty="0" smtClean="0">
                <a:latin typeface="Nunito" panose="020B0604020202020204" charset="0"/>
                <a:ea typeface="Times New Roman" panose="02020603050405020304" pitchFamily="18" charset="0"/>
              </a:rPr>
              <a:t> </a:t>
            </a:r>
            <a:r>
              <a:rPr lang="en-US" i="1" dirty="0" err="1" smtClean="0">
                <a:latin typeface="Nunito" panose="020B0604020202020204" charset="0"/>
                <a:ea typeface="Times New Roman" panose="02020603050405020304" pitchFamily="18" charset="0"/>
              </a:rPr>
              <a:t>liệu</a:t>
            </a:r>
            <a:endParaRPr lang="en-US" i="1" dirty="0">
              <a:latin typeface="Nunito" panose="020B0604020202020204" charset="0"/>
              <a:ea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1"/>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3.2 Benefits and Risks of Code Reuse</a:t>
            </a:r>
            <a:endParaRPr/>
          </a:p>
        </p:txBody>
      </p:sp>
      <p:sp>
        <p:nvSpPr>
          <p:cNvPr id="249" name="Google Shape;249;p31"/>
          <p:cNvSpPr txBox="1"/>
          <p:nvPr/>
        </p:nvSpPr>
        <p:spPr>
          <a:xfrm>
            <a:off x="3180400" y="2236650"/>
            <a:ext cx="4989900" cy="1339200"/>
          </a:xfrm>
          <a:prstGeom prst="rect">
            <a:avLst/>
          </a:prstGeom>
          <a:noFill/>
          <a:ln>
            <a:noFill/>
          </a:ln>
        </p:spPr>
        <p:txBody>
          <a:bodyPr spcFirstLastPara="1" wrap="square" lIns="91425" tIns="91425" rIns="91425" bIns="91425" anchor="t" anchorCtr="0">
            <a:spAutoFit/>
          </a:bodyPr>
          <a:lstStyle/>
          <a:p>
            <a:pPr marL="457200" lvl="0" indent="-387350" algn="l" rtl="0">
              <a:lnSpc>
                <a:spcPct val="200000"/>
              </a:lnSpc>
              <a:spcBef>
                <a:spcPts val="0"/>
              </a:spcBef>
              <a:spcAft>
                <a:spcPts val="0"/>
              </a:spcAft>
              <a:buSzPts val="2500"/>
              <a:buFont typeface="Calibri"/>
              <a:buChar char="-"/>
            </a:pPr>
            <a:r>
              <a:rPr lang="en" sz="2500" b="1" dirty="0">
                <a:latin typeface="Calibri"/>
                <a:ea typeface="Calibri"/>
                <a:cs typeface="Calibri"/>
                <a:sym typeface="Calibri"/>
              </a:rPr>
              <a:t>Shorter development time</a:t>
            </a:r>
            <a:endParaRPr sz="2500" b="1" dirty="0">
              <a:latin typeface="Calibri"/>
              <a:ea typeface="Calibri"/>
              <a:cs typeface="Calibri"/>
              <a:sym typeface="Calibri"/>
            </a:endParaRPr>
          </a:p>
          <a:p>
            <a:pPr marL="457200" lvl="0" indent="-387350" algn="l" rtl="0">
              <a:lnSpc>
                <a:spcPct val="200000"/>
              </a:lnSpc>
              <a:spcBef>
                <a:spcPts val="0"/>
              </a:spcBef>
              <a:spcAft>
                <a:spcPts val="0"/>
              </a:spcAft>
              <a:buSzPts val="2500"/>
              <a:buFont typeface="Calibri"/>
              <a:buChar char="-"/>
            </a:pPr>
            <a:r>
              <a:rPr lang="en" sz="2500" b="1" dirty="0">
                <a:latin typeface="Calibri"/>
                <a:ea typeface="Calibri"/>
                <a:cs typeface="Calibri"/>
                <a:sym typeface="Calibri"/>
              </a:rPr>
              <a:t>Better end product</a:t>
            </a:r>
            <a:endParaRPr sz="2500" b="1" dirty="0">
              <a:latin typeface="Calibri"/>
              <a:ea typeface="Calibri"/>
              <a:cs typeface="Calibri"/>
              <a:sym typeface="Calibri"/>
            </a:endParaRPr>
          </a:p>
        </p:txBody>
      </p:sp>
      <p:sp>
        <p:nvSpPr>
          <p:cNvPr id="5" name="Google Shape;248;p31"/>
          <p:cNvSpPr/>
          <p:nvPr/>
        </p:nvSpPr>
        <p:spPr>
          <a:xfrm>
            <a:off x="1181050" y="2949456"/>
            <a:ext cx="716502" cy="340644"/>
          </a:xfrm>
          <a:prstGeom prst="rightArrow">
            <a:avLst>
              <a:gd name="adj1" fmla="val 50000"/>
              <a:gd name="adj2"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dirty="0"/>
          </a:p>
        </p:txBody>
      </p:sp>
    </p:spTree>
    <p:extLst>
      <p:ext uri="{BB962C8B-B14F-4D97-AF65-F5344CB8AC3E}">
        <p14:creationId xmlns:p14="http://schemas.microsoft.com/office/powerpoint/2010/main" val="9564299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4"/>
          <p:cNvSpPr txBox="1">
            <a:spLocks noGrp="1"/>
          </p:cNvSpPr>
          <p:nvPr>
            <p:ph type="title"/>
          </p:nvPr>
        </p:nvSpPr>
        <p:spPr>
          <a:xfrm>
            <a:off x="819150" y="2094450"/>
            <a:ext cx="7505700" cy="954600"/>
          </a:xfrm>
          <a:prstGeom prst="rect">
            <a:avLst/>
          </a:prstGeom>
        </p:spPr>
        <p:txBody>
          <a:bodyPr spcFirstLastPara="1" wrap="square" lIns="91425" tIns="91425" rIns="91425" bIns="91425" anchor="t" anchorCtr="0">
            <a:normAutofit/>
          </a:bodyPr>
          <a:lstStyle/>
          <a:p>
            <a:pPr algn="ctr"/>
            <a:r>
              <a:rPr lang="en" sz="3600" dirty="0"/>
              <a:t>4. </a:t>
            </a:r>
            <a:r>
              <a:rPr lang="en-US" sz="3600" dirty="0" err="1">
                <a:latin typeface="Calibri"/>
                <a:ea typeface="Calibri"/>
                <a:cs typeface="Calibri"/>
                <a:sym typeface="Calibri"/>
              </a:rPr>
              <a:t>Xây</a:t>
            </a:r>
            <a:r>
              <a:rPr lang="en-US" sz="3600" dirty="0">
                <a:latin typeface="Calibri"/>
                <a:ea typeface="Calibri"/>
                <a:cs typeface="Calibri"/>
                <a:sym typeface="Calibri"/>
              </a:rPr>
              <a:t> </a:t>
            </a:r>
            <a:r>
              <a:rPr lang="en-US" sz="3600" dirty="0" err="1">
                <a:latin typeface="Calibri"/>
                <a:ea typeface="Calibri"/>
                <a:cs typeface="Calibri"/>
                <a:sym typeface="Calibri"/>
              </a:rPr>
              <a:t>dựng</a:t>
            </a:r>
            <a:r>
              <a:rPr lang="en-US" sz="3600" dirty="0">
                <a:latin typeface="Calibri"/>
                <a:ea typeface="Calibri"/>
                <a:cs typeface="Calibri"/>
                <a:sym typeface="Calibri"/>
              </a:rPr>
              <a:t> </a:t>
            </a:r>
            <a:r>
              <a:rPr lang="en-US" sz="3600" dirty="0" err="1">
                <a:latin typeface="Calibri"/>
                <a:ea typeface="Calibri"/>
                <a:cs typeface="Calibri"/>
                <a:sym typeface="Calibri"/>
              </a:rPr>
              <a:t>ứng</a:t>
            </a:r>
            <a:r>
              <a:rPr lang="en-US" sz="3600" dirty="0">
                <a:latin typeface="Calibri"/>
                <a:ea typeface="Calibri"/>
                <a:cs typeface="Calibri"/>
                <a:sym typeface="Calibri"/>
              </a:rPr>
              <a:t> </a:t>
            </a:r>
            <a:r>
              <a:rPr lang="en-US" sz="3600" dirty="0" err="1" smtClean="0">
                <a:latin typeface="Calibri"/>
                <a:ea typeface="Calibri"/>
                <a:cs typeface="Calibri"/>
                <a:sym typeface="Calibri"/>
              </a:rPr>
              <a:t>dụng</a:t>
            </a:r>
            <a:endParaRPr sz="36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5"/>
          <p:cNvSpPr txBox="1">
            <a:spLocks noGrp="1"/>
          </p:cNvSpPr>
          <p:nvPr>
            <p:ph type="title"/>
          </p:nvPr>
        </p:nvSpPr>
        <p:spPr>
          <a:xfrm>
            <a:off x="819150" y="522466"/>
            <a:ext cx="7505700" cy="666942"/>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smtClean="0"/>
              <a:t>Kết quả thực nghiệm ứng dụng</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142" y="1189408"/>
            <a:ext cx="1598888" cy="319777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355" y="1189408"/>
            <a:ext cx="1598888" cy="319777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2451" y="1189408"/>
            <a:ext cx="1598887" cy="3197774"/>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71384" y="1189408"/>
            <a:ext cx="1598888" cy="3197774"/>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5"/>
          <p:cNvSpPr txBox="1">
            <a:spLocks noGrp="1"/>
          </p:cNvSpPr>
          <p:nvPr>
            <p:ph type="title"/>
          </p:nvPr>
        </p:nvSpPr>
        <p:spPr>
          <a:xfrm>
            <a:off x="819150" y="522466"/>
            <a:ext cx="7505700" cy="666942"/>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smtClean="0"/>
              <a:t>Kết quả thực nghiệm ứng dụng</a:t>
            </a:r>
            <a:endParaRPr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899" y="1189408"/>
            <a:ext cx="1655469" cy="331093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2873" y="1189408"/>
            <a:ext cx="1655469" cy="331093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0632" y="1189408"/>
            <a:ext cx="1655469" cy="3310937"/>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05114" y="1189408"/>
            <a:ext cx="1655469" cy="3310937"/>
          </a:xfrm>
          <a:prstGeom prst="rect">
            <a:avLst/>
          </a:prstGeom>
        </p:spPr>
      </p:pic>
    </p:spTree>
    <p:extLst>
      <p:ext uri="{BB962C8B-B14F-4D97-AF65-F5344CB8AC3E}">
        <p14:creationId xmlns:p14="http://schemas.microsoft.com/office/powerpoint/2010/main" val="13201373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5"/>
          <p:cNvSpPr txBox="1">
            <a:spLocks noGrp="1"/>
          </p:cNvSpPr>
          <p:nvPr>
            <p:ph type="title"/>
          </p:nvPr>
        </p:nvSpPr>
        <p:spPr>
          <a:xfrm>
            <a:off x="819150" y="522466"/>
            <a:ext cx="7505700" cy="666942"/>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smtClean="0"/>
              <a:t>Kết quả thực nghiệm ứng dụng</a:t>
            </a: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959" y="1189408"/>
            <a:ext cx="1687662" cy="3375323"/>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3964" y="1189408"/>
            <a:ext cx="1673356" cy="334671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3332" y="1189408"/>
            <a:ext cx="1656920" cy="3313840"/>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26016" y="1175219"/>
            <a:ext cx="1651885" cy="3303769"/>
          </a:xfrm>
          <a:prstGeom prst="rect">
            <a:avLst/>
          </a:prstGeom>
        </p:spPr>
      </p:pic>
    </p:spTree>
    <p:extLst>
      <p:ext uri="{BB962C8B-B14F-4D97-AF65-F5344CB8AC3E}">
        <p14:creationId xmlns:p14="http://schemas.microsoft.com/office/powerpoint/2010/main" val="8735286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5"/>
          <p:cNvSpPr txBox="1">
            <a:spLocks noGrp="1"/>
          </p:cNvSpPr>
          <p:nvPr>
            <p:ph type="title"/>
          </p:nvPr>
        </p:nvSpPr>
        <p:spPr>
          <a:xfrm>
            <a:off x="819150" y="522466"/>
            <a:ext cx="7505700" cy="666942"/>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smtClean="0"/>
              <a:t>Kết quả thực nghiệm ứng dụng</a:t>
            </a:r>
            <a:endParaRPr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1375" y="1276719"/>
            <a:ext cx="1631049" cy="3262098"/>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150" y="1281314"/>
            <a:ext cx="1621542" cy="3243084"/>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4441" y="1271575"/>
            <a:ext cx="1626412" cy="3252823"/>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52870" y="1271575"/>
            <a:ext cx="1621543" cy="3243085"/>
          </a:xfrm>
          <a:prstGeom prst="rect">
            <a:avLst/>
          </a:prstGeom>
        </p:spPr>
      </p:pic>
    </p:spTree>
    <p:extLst>
      <p:ext uri="{BB962C8B-B14F-4D97-AF65-F5344CB8AC3E}">
        <p14:creationId xmlns:p14="http://schemas.microsoft.com/office/powerpoint/2010/main" val="39148320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5"/>
          <p:cNvSpPr txBox="1">
            <a:spLocks noGrp="1"/>
          </p:cNvSpPr>
          <p:nvPr>
            <p:ph type="title"/>
          </p:nvPr>
        </p:nvSpPr>
        <p:spPr>
          <a:xfrm>
            <a:off x="819150" y="467464"/>
            <a:ext cx="7505700" cy="591314"/>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smtClean="0"/>
              <a:t>Kết luận</a:t>
            </a:r>
            <a:endParaRPr dirty="0"/>
          </a:p>
        </p:txBody>
      </p:sp>
      <p:sp>
        <p:nvSpPr>
          <p:cNvPr id="273" name="Google Shape;273;p35"/>
          <p:cNvSpPr txBox="1">
            <a:spLocks noGrp="1"/>
          </p:cNvSpPr>
          <p:nvPr>
            <p:ph type="body" idx="1"/>
          </p:nvPr>
        </p:nvSpPr>
        <p:spPr>
          <a:xfrm>
            <a:off x="819150" y="975178"/>
            <a:ext cx="7596080" cy="2434915"/>
          </a:xfrm>
          <a:prstGeom prst="rect">
            <a:avLst/>
          </a:prstGeom>
        </p:spPr>
        <p:txBody>
          <a:bodyPr spcFirstLastPara="1" wrap="square" lIns="91425" tIns="91425" rIns="91425" bIns="91425" anchor="t" anchorCtr="0">
            <a:normAutofit fontScale="77500" lnSpcReduction="20000"/>
          </a:bodyPr>
          <a:lstStyle/>
          <a:p>
            <a:pPr marL="114300" lvl="0" indent="0" algn="l" rtl="0">
              <a:lnSpc>
                <a:spcPct val="200000"/>
              </a:lnSpc>
              <a:spcBef>
                <a:spcPts val="0"/>
              </a:spcBef>
              <a:spcAft>
                <a:spcPts val="0"/>
              </a:spcAft>
              <a:buSzPts val="1800"/>
              <a:buNone/>
            </a:pPr>
            <a:r>
              <a:rPr lang="en" sz="2100" b="1" dirty="0" smtClean="0">
                <a:solidFill>
                  <a:srgbClr val="233A44"/>
                </a:solidFill>
                <a:latin typeface="Arial"/>
                <a:ea typeface="Arial"/>
                <a:cs typeface="Arial"/>
                <a:sym typeface="Arial"/>
              </a:rPr>
              <a:t>Kết quả đạt được</a:t>
            </a:r>
            <a:endParaRPr lang="en" sz="2100" b="1" dirty="0">
              <a:solidFill>
                <a:srgbClr val="233A44"/>
              </a:solidFill>
              <a:latin typeface="Arial"/>
              <a:ea typeface="Arial"/>
              <a:cs typeface="Arial"/>
              <a:sym typeface="Arial"/>
            </a:endParaRPr>
          </a:p>
          <a:p>
            <a:pPr marL="400050" lvl="0" indent="-285750" algn="l" rtl="0">
              <a:lnSpc>
                <a:spcPct val="200000"/>
              </a:lnSpc>
              <a:spcBef>
                <a:spcPts val="0"/>
              </a:spcBef>
              <a:spcAft>
                <a:spcPts val="0"/>
              </a:spcAft>
              <a:buSzPts val="1800"/>
              <a:buFont typeface="Wingdings" panose="05000000000000000000" pitchFamily="2" charset="2"/>
              <a:buChar char="Ø"/>
            </a:pPr>
            <a:r>
              <a:rPr lang="en" sz="1800" dirty="0" smtClean="0">
                <a:solidFill>
                  <a:srgbClr val="233A44"/>
                </a:solidFill>
                <a:latin typeface="Arial"/>
                <a:ea typeface="Arial"/>
                <a:cs typeface="Arial"/>
                <a:sym typeface="Arial"/>
              </a:rPr>
              <a:t>Hiểu cách hoạt động và xây dựng ứng dụng di động sử dụng công cụ Android Studio.</a:t>
            </a:r>
          </a:p>
          <a:p>
            <a:pPr marL="400050" lvl="0" indent="-285750" algn="l" rtl="0">
              <a:lnSpc>
                <a:spcPct val="200000"/>
              </a:lnSpc>
              <a:spcBef>
                <a:spcPts val="0"/>
              </a:spcBef>
              <a:spcAft>
                <a:spcPts val="0"/>
              </a:spcAft>
              <a:buSzPts val="1800"/>
              <a:buFont typeface="Wingdings" panose="05000000000000000000" pitchFamily="2" charset="2"/>
              <a:buChar char="Ø"/>
            </a:pPr>
            <a:r>
              <a:rPr lang="en" sz="1800" dirty="0" smtClean="0">
                <a:solidFill>
                  <a:srgbClr val="233A44"/>
                </a:solidFill>
                <a:latin typeface="Arial"/>
                <a:ea typeface="Arial"/>
                <a:cs typeface="Arial"/>
                <a:sym typeface="Arial"/>
              </a:rPr>
              <a:t>Hiểu cách hoạt động và xây dựng một Web Service bằng PHP và MySQL trên hosting.</a:t>
            </a:r>
          </a:p>
          <a:p>
            <a:pPr marL="400050" lvl="0" indent="-285750" algn="l" rtl="0">
              <a:lnSpc>
                <a:spcPct val="200000"/>
              </a:lnSpc>
              <a:spcBef>
                <a:spcPts val="0"/>
              </a:spcBef>
              <a:spcAft>
                <a:spcPts val="0"/>
              </a:spcAft>
              <a:buSzPts val="1800"/>
              <a:buFont typeface="Wingdings" panose="05000000000000000000" pitchFamily="2" charset="2"/>
              <a:buChar char="Ø"/>
            </a:pPr>
            <a:r>
              <a:rPr lang="en" sz="1800" dirty="0" smtClean="0">
                <a:solidFill>
                  <a:srgbClr val="233A44"/>
                </a:solidFill>
                <a:latin typeface="Arial"/>
                <a:ea typeface="Arial"/>
                <a:cs typeface="Arial"/>
                <a:sym typeface="Arial"/>
              </a:rPr>
              <a:t>Tích hợp cổng thanh toán online như NgânLượng và ZaloPay (môi trường Sanbox).</a:t>
            </a:r>
            <a:endParaRPr sz="1800" dirty="0">
              <a:solidFill>
                <a:srgbClr val="233A44"/>
              </a:solidFill>
              <a:latin typeface="Arial"/>
              <a:ea typeface="Arial"/>
              <a:cs typeface="Arial"/>
              <a:sym typeface="Arial"/>
            </a:endParaRPr>
          </a:p>
        </p:txBody>
      </p:sp>
      <p:sp>
        <p:nvSpPr>
          <p:cNvPr id="4" name="Google Shape;273;p35"/>
          <p:cNvSpPr txBox="1">
            <a:spLocks/>
          </p:cNvSpPr>
          <p:nvPr/>
        </p:nvSpPr>
        <p:spPr>
          <a:xfrm>
            <a:off x="819150" y="2853205"/>
            <a:ext cx="7505700" cy="1526292"/>
          </a:xfrm>
          <a:prstGeom prst="rect">
            <a:avLst/>
          </a:prstGeom>
          <a:noFill/>
          <a:ln>
            <a:noFill/>
          </a:ln>
        </p:spPr>
        <p:txBody>
          <a:bodyPr spcFirstLastPara="1" wrap="square" lIns="91425" tIns="91425" rIns="91425" bIns="91425" anchor="t" anchorCtr="0">
            <a:normAutofit fontScale="85000" lnSpcReduction="10000"/>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a:buChar char="●"/>
              <a:defRPr sz="1300" b="0" i="0" u="none" strike="noStrike" cap="none">
                <a:solidFill>
                  <a:schemeClr val="dk2"/>
                </a:solidFill>
                <a:latin typeface="Calibri"/>
                <a:ea typeface="Calibri"/>
                <a:cs typeface="Calibri"/>
                <a:sym typeface="Calibri"/>
              </a:defRPr>
            </a:lvl1pPr>
            <a:lvl2pPr marL="914400" marR="0" lvl="1"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2pPr>
            <a:lvl3pPr marL="1371600" marR="0" lvl="2"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3pPr>
            <a:lvl4pPr marL="1828800" marR="0" lvl="3"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4pPr>
            <a:lvl5pPr marL="2286000" marR="0" lvl="4"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5pPr>
            <a:lvl6pPr marL="2743200" marR="0" lvl="5"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6pPr>
            <a:lvl7pPr marL="3200400" marR="0" lvl="6"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7pPr>
            <a:lvl8pPr marL="3657600" marR="0" lvl="7"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8pPr>
            <a:lvl9pPr marL="4114800" marR="0" lvl="8"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9pPr>
          </a:lstStyle>
          <a:p>
            <a:pPr marL="114300" indent="0">
              <a:lnSpc>
                <a:spcPct val="200000"/>
              </a:lnSpc>
              <a:buSzPts val="1800"/>
              <a:buFont typeface="Calibri"/>
              <a:buNone/>
            </a:pPr>
            <a:r>
              <a:rPr lang="en-US" sz="1900" b="1" dirty="0" err="1" smtClean="0">
                <a:solidFill>
                  <a:srgbClr val="233A44"/>
                </a:solidFill>
                <a:latin typeface="Arial"/>
                <a:ea typeface="Arial"/>
                <a:cs typeface="Arial"/>
                <a:sym typeface="Arial"/>
              </a:rPr>
              <a:t>Hướng</a:t>
            </a:r>
            <a:r>
              <a:rPr lang="en-US" sz="1900" b="1" dirty="0" smtClean="0">
                <a:solidFill>
                  <a:srgbClr val="233A44"/>
                </a:solidFill>
                <a:latin typeface="Arial"/>
                <a:ea typeface="Arial"/>
                <a:cs typeface="Arial"/>
                <a:sym typeface="Arial"/>
              </a:rPr>
              <a:t> </a:t>
            </a:r>
            <a:r>
              <a:rPr lang="en-US" sz="1900" b="1" dirty="0" err="1" smtClean="0">
                <a:solidFill>
                  <a:srgbClr val="233A44"/>
                </a:solidFill>
                <a:latin typeface="Arial"/>
                <a:ea typeface="Arial"/>
                <a:cs typeface="Arial"/>
                <a:sym typeface="Arial"/>
              </a:rPr>
              <a:t>phát</a:t>
            </a:r>
            <a:r>
              <a:rPr lang="en-US" sz="1900" b="1" dirty="0" smtClean="0">
                <a:solidFill>
                  <a:srgbClr val="233A44"/>
                </a:solidFill>
                <a:latin typeface="Arial"/>
                <a:ea typeface="Arial"/>
                <a:cs typeface="Arial"/>
                <a:sym typeface="Arial"/>
              </a:rPr>
              <a:t> </a:t>
            </a:r>
            <a:r>
              <a:rPr lang="en-US" sz="1900" b="1" dirty="0" err="1" smtClean="0">
                <a:solidFill>
                  <a:srgbClr val="233A44"/>
                </a:solidFill>
                <a:latin typeface="Arial"/>
                <a:ea typeface="Arial"/>
                <a:cs typeface="Arial"/>
                <a:sym typeface="Arial"/>
              </a:rPr>
              <a:t>triển</a:t>
            </a:r>
            <a:endParaRPr lang="vi-VN" sz="1800" dirty="0" smtClean="0">
              <a:solidFill>
                <a:srgbClr val="233A44"/>
              </a:solidFill>
              <a:latin typeface="Arial"/>
              <a:ea typeface="Arial"/>
              <a:cs typeface="Arial"/>
              <a:sym typeface="Arial"/>
            </a:endParaRPr>
          </a:p>
          <a:p>
            <a:pPr marL="400050" indent="-285750">
              <a:lnSpc>
                <a:spcPct val="200000"/>
              </a:lnSpc>
              <a:buSzPts val="1800"/>
              <a:buFont typeface="Wingdings" panose="05000000000000000000" pitchFamily="2" charset="2"/>
              <a:buChar char="Ø"/>
            </a:pPr>
            <a:r>
              <a:rPr lang="vi-VN" sz="1800" dirty="0" smtClean="0">
                <a:solidFill>
                  <a:srgbClr val="233A44"/>
                </a:solidFill>
                <a:latin typeface="Arial"/>
                <a:ea typeface="Arial"/>
                <a:cs typeface="Arial"/>
                <a:sym typeface="Arial"/>
              </a:rPr>
              <a:t>Tích hợp cổng thanh toán online</a:t>
            </a:r>
            <a:r>
              <a:rPr lang="en-US" sz="1800" dirty="0" smtClean="0">
                <a:solidFill>
                  <a:srgbClr val="233A44"/>
                </a:solidFill>
                <a:latin typeface="Arial"/>
                <a:ea typeface="Arial"/>
                <a:cs typeface="Arial"/>
                <a:sym typeface="Arial"/>
              </a:rPr>
              <a:t> </a:t>
            </a:r>
            <a:r>
              <a:rPr lang="en-US" sz="1800" dirty="0" err="1" smtClean="0">
                <a:solidFill>
                  <a:srgbClr val="233A44"/>
                </a:solidFill>
                <a:latin typeface="Arial"/>
                <a:ea typeface="Arial"/>
                <a:cs typeface="Arial"/>
                <a:sym typeface="Arial"/>
              </a:rPr>
              <a:t>trên</a:t>
            </a:r>
            <a:r>
              <a:rPr lang="en-US" sz="1800" dirty="0" smtClean="0">
                <a:solidFill>
                  <a:srgbClr val="233A44"/>
                </a:solidFill>
                <a:latin typeface="Arial"/>
                <a:ea typeface="Arial"/>
                <a:cs typeface="Arial"/>
                <a:sym typeface="Arial"/>
              </a:rPr>
              <a:t> </a:t>
            </a:r>
            <a:r>
              <a:rPr lang="en-US" sz="1800" dirty="0" err="1" smtClean="0">
                <a:solidFill>
                  <a:srgbClr val="233A44"/>
                </a:solidFill>
                <a:latin typeface="Arial"/>
                <a:ea typeface="Arial"/>
                <a:cs typeface="Arial"/>
                <a:sym typeface="Arial"/>
              </a:rPr>
              <a:t>môi</a:t>
            </a:r>
            <a:r>
              <a:rPr lang="en-US" sz="1800" dirty="0" smtClean="0">
                <a:solidFill>
                  <a:srgbClr val="233A44"/>
                </a:solidFill>
                <a:latin typeface="Arial"/>
                <a:ea typeface="Arial"/>
                <a:cs typeface="Arial"/>
                <a:sym typeface="Arial"/>
              </a:rPr>
              <a:t> </a:t>
            </a:r>
            <a:r>
              <a:rPr lang="en-US" sz="1800" dirty="0" err="1" smtClean="0">
                <a:solidFill>
                  <a:srgbClr val="233A44"/>
                </a:solidFill>
                <a:latin typeface="Arial"/>
                <a:ea typeface="Arial"/>
                <a:cs typeface="Arial"/>
                <a:sym typeface="Arial"/>
              </a:rPr>
              <a:t>trường</a:t>
            </a:r>
            <a:r>
              <a:rPr lang="en-US" sz="1800" dirty="0" smtClean="0">
                <a:solidFill>
                  <a:srgbClr val="233A44"/>
                </a:solidFill>
                <a:latin typeface="Arial"/>
                <a:ea typeface="Arial"/>
                <a:cs typeface="Arial"/>
                <a:sym typeface="Arial"/>
              </a:rPr>
              <a:t> live.</a:t>
            </a:r>
          </a:p>
          <a:p>
            <a:pPr marL="400050" indent="-285750">
              <a:lnSpc>
                <a:spcPct val="200000"/>
              </a:lnSpc>
              <a:buSzPts val="1800"/>
              <a:buFont typeface="Wingdings" panose="05000000000000000000" pitchFamily="2" charset="2"/>
              <a:buChar char="Ø"/>
            </a:pPr>
            <a:r>
              <a:rPr lang="en-US" sz="1800" dirty="0" err="1">
                <a:solidFill>
                  <a:srgbClr val="233A44"/>
                </a:solidFill>
                <a:latin typeface="Arial"/>
                <a:ea typeface="Arial"/>
                <a:cs typeface="Arial"/>
                <a:sym typeface="Arial"/>
              </a:rPr>
              <a:t>Phát</a:t>
            </a:r>
            <a:r>
              <a:rPr lang="en-US" sz="1800" dirty="0">
                <a:solidFill>
                  <a:srgbClr val="233A44"/>
                </a:solidFill>
                <a:latin typeface="Arial"/>
                <a:ea typeface="Arial"/>
                <a:cs typeface="Arial"/>
                <a:sym typeface="Arial"/>
              </a:rPr>
              <a:t> </a:t>
            </a:r>
            <a:r>
              <a:rPr lang="en-US" sz="1800" dirty="0" err="1">
                <a:solidFill>
                  <a:srgbClr val="233A44"/>
                </a:solidFill>
                <a:latin typeface="Arial"/>
                <a:ea typeface="Arial"/>
                <a:cs typeface="Arial"/>
                <a:sym typeface="Arial"/>
              </a:rPr>
              <a:t>triển</a:t>
            </a:r>
            <a:r>
              <a:rPr lang="en-US" sz="1800" dirty="0">
                <a:solidFill>
                  <a:srgbClr val="233A44"/>
                </a:solidFill>
                <a:latin typeface="Arial"/>
                <a:ea typeface="Arial"/>
                <a:cs typeface="Arial"/>
                <a:sym typeface="Arial"/>
              </a:rPr>
              <a:t> </a:t>
            </a:r>
            <a:r>
              <a:rPr lang="en-US" sz="1800" dirty="0" err="1">
                <a:solidFill>
                  <a:srgbClr val="233A44"/>
                </a:solidFill>
                <a:latin typeface="Arial"/>
                <a:ea typeface="Arial"/>
                <a:cs typeface="Arial"/>
                <a:sym typeface="Arial"/>
              </a:rPr>
              <a:t>thêm</a:t>
            </a:r>
            <a:r>
              <a:rPr lang="en-US" sz="1800" dirty="0">
                <a:solidFill>
                  <a:srgbClr val="233A44"/>
                </a:solidFill>
                <a:latin typeface="Arial"/>
                <a:ea typeface="Arial"/>
                <a:cs typeface="Arial"/>
                <a:sym typeface="Arial"/>
              </a:rPr>
              <a:t> </a:t>
            </a:r>
            <a:r>
              <a:rPr lang="en-US" sz="1800" dirty="0" err="1">
                <a:solidFill>
                  <a:srgbClr val="233A44"/>
                </a:solidFill>
                <a:latin typeface="Arial"/>
                <a:ea typeface="Arial"/>
                <a:cs typeface="Arial"/>
                <a:sym typeface="Arial"/>
              </a:rPr>
              <a:t>một</a:t>
            </a:r>
            <a:r>
              <a:rPr lang="en-US" sz="1800" dirty="0">
                <a:solidFill>
                  <a:srgbClr val="233A44"/>
                </a:solidFill>
                <a:latin typeface="Arial"/>
                <a:ea typeface="Arial"/>
                <a:cs typeface="Arial"/>
                <a:sym typeface="Arial"/>
              </a:rPr>
              <a:t> </a:t>
            </a:r>
            <a:r>
              <a:rPr lang="en-US" sz="1800" dirty="0" err="1">
                <a:solidFill>
                  <a:srgbClr val="233A44"/>
                </a:solidFill>
                <a:latin typeface="Arial"/>
                <a:ea typeface="Arial"/>
                <a:cs typeface="Arial"/>
                <a:sym typeface="Arial"/>
              </a:rPr>
              <a:t>số</a:t>
            </a:r>
            <a:r>
              <a:rPr lang="en-US" sz="1800" dirty="0">
                <a:solidFill>
                  <a:srgbClr val="233A44"/>
                </a:solidFill>
                <a:latin typeface="Arial"/>
                <a:ea typeface="Arial"/>
                <a:cs typeface="Arial"/>
                <a:sym typeface="Arial"/>
              </a:rPr>
              <a:t> </a:t>
            </a:r>
            <a:r>
              <a:rPr lang="en-US" sz="1800" dirty="0" err="1">
                <a:solidFill>
                  <a:srgbClr val="233A44"/>
                </a:solidFill>
                <a:latin typeface="Arial"/>
                <a:ea typeface="Arial"/>
                <a:cs typeface="Arial"/>
                <a:sym typeface="Arial"/>
              </a:rPr>
              <a:t>tính</a:t>
            </a:r>
            <a:r>
              <a:rPr lang="en-US" sz="1800" dirty="0">
                <a:solidFill>
                  <a:srgbClr val="233A44"/>
                </a:solidFill>
                <a:latin typeface="Arial"/>
                <a:ea typeface="Arial"/>
                <a:cs typeface="Arial"/>
                <a:sym typeface="Arial"/>
              </a:rPr>
              <a:t> </a:t>
            </a:r>
            <a:r>
              <a:rPr lang="en-US" sz="1800" dirty="0" err="1">
                <a:solidFill>
                  <a:srgbClr val="233A44"/>
                </a:solidFill>
                <a:latin typeface="Arial"/>
                <a:ea typeface="Arial"/>
                <a:cs typeface="Arial"/>
                <a:sym typeface="Arial"/>
              </a:rPr>
              <a:t>năng</a:t>
            </a:r>
            <a:r>
              <a:rPr lang="en-US" sz="1800" dirty="0">
                <a:solidFill>
                  <a:srgbClr val="233A44"/>
                </a:solidFill>
                <a:latin typeface="Arial"/>
                <a:ea typeface="Arial"/>
                <a:cs typeface="Arial"/>
                <a:sym typeface="Arial"/>
              </a:rPr>
              <a:t> </a:t>
            </a:r>
            <a:r>
              <a:rPr lang="en-US" sz="1800" dirty="0" err="1">
                <a:solidFill>
                  <a:srgbClr val="233A44"/>
                </a:solidFill>
                <a:latin typeface="Arial"/>
                <a:ea typeface="Arial"/>
                <a:cs typeface="Arial"/>
                <a:sym typeface="Arial"/>
              </a:rPr>
              <a:t>rồi</a:t>
            </a:r>
            <a:r>
              <a:rPr lang="en-US" sz="1800" dirty="0">
                <a:solidFill>
                  <a:srgbClr val="233A44"/>
                </a:solidFill>
                <a:latin typeface="Arial"/>
                <a:ea typeface="Arial"/>
                <a:cs typeface="Arial"/>
                <a:sym typeface="Arial"/>
              </a:rPr>
              <a:t> </a:t>
            </a:r>
            <a:r>
              <a:rPr lang="en-US" sz="1800" dirty="0" err="1">
                <a:solidFill>
                  <a:srgbClr val="233A44"/>
                </a:solidFill>
                <a:latin typeface="Arial"/>
                <a:ea typeface="Arial"/>
                <a:cs typeface="Arial"/>
                <a:sym typeface="Arial"/>
              </a:rPr>
              <a:t>thương</a:t>
            </a:r>
            <a:r>
              <a:rPr lang="en-US" sz="1800" dirty="0">
                <a:solidFill>
                  <a:srgbClr val="233A44"/>
                </a:solidFill>
                <a:latin typeface="Arial"/>
                <a:ea typeface="Arial"/>
                <a:cs typeface="Arial"/>
                <a:sym typeface="Arial"/>
              </a:rPr>
              <a:t> </a:t>
            </a:r>
            <a:r>
              <a:rPr lang="en-US" sz="1800" dirty="0" err="1">
                <a:solidFill>
                  <a:srgbClr val="233A44"/>
                </a:solidFill>
                <a:latin typeface="Arial"/>
                <a:ea typeface="Arial"/>
                <a:cs typeface="Arial"/>
                <a:sym typeface="Arial"/>
              </a:rPr>
              <a:t>mại</a:t>
            </a:r>
            <a:r>
              <a:rPr lang="en-US" sz="1800" dirty="0">
                <a:solidFill>
                  <a:srgbClr val="233A44"/>
                </a:solidFill>
                <a:latin typeface="Arial"/>
                <a:ea typeface="Arial"/>
                <a:cs typeface="Arial"/>
                <a:sym typeface="Arial"/>
              </a:rPr>
              <a:t> </a:t>
            </a:r>
            <a:r>
              <a:rPr lang="en-US" sz="1800" dirty="0" err="1">
                <a:solidFill>
                  <a:srgbClr val="233A44"/>
                </a:solidFill>
                <a:latin typeface="Arial"/>
                <a:ea typeface="Arial"/>
                <a:cs typeface="Arial"/>
                <a:sym typeface="Arial"/>
              </a:rPr>
              <a:t>hóa</a:t>
            </a:r>
            <a:r>
              <a:rPr lang="en-US" sz="1800" dirty="0">
                <a:solidFill>
                  <a:srgbClr val="233A44"/>
                </a:solidFill>
                <a:latin typeface="Arial"/>
                <a:ea typeface="Arial"/>
                <a:cs typeface="Arial"/>
                <a:sym typeface="Arial"/>
              </a:rPr>
              <a:t> </a:t>
            </a:r>
            <a:r>
              <a:rPr lang="en-US" sz="1800" dirty="0" err="1">
                <a:solidFill>
                  <a:srgbClr val="233A44"/>
                </a:solidFill>
                <a:latin typeface="Arial"/>
                <a:ea typeface="Arial"/>
                <a:cs typeface="Arial"/>
                <a:sym typeface="Arial"/>
              </a:rPr>
              <a:t>đẩy</a:t>
            </a:r>
            <a:r>
              <a:rPr lang="en-US" sz="1800" dirty="0">
                <a:solidFill>
                  <a:srgbClr val="233A44"/>
                </a:solidFill>
                <a:latin typeface="Arial"/>
                <a:ea typeface="Arial"/>
                <a:cs typeface="Arial"/>
                <a:sym typeface="Arial"/>
              </a:rPr>
              <a:t> </a:t>
            </a:r>
            <a:r>
              <a:rPr lang="en-US" sz="1800" dirty="0" err="1">
                <a:solidFill>
                  <a:srgbClr val="233A44"/>
                </a:solidFill>
                <a:latin typeface="Arial"/>
                <a:ea typeface="Arial"/>
                <a:cs typeface="Arial"/>
                <a:sym typeface="Arial"/>
              </a:rPr>
              <a:t>lên</a:t>
            </a:r>
            <a:r>
              <a:rPr lang="en-US" sz="1800" dirty="0">
                <a:solidFill>
                  <a:srgbClr val="233A44"/>
                </a:solidFill>
                <a:latin typeface="Arial"/>
                <a:ea typeface="Arial"/>
                <a:cs typeface="Arial"/>
                <a:sym typeface="Arial"/>
              </a:rPr>
              <a:t> </a:t>
            </a:r>
            <a:r>
              <a:rPr lang="en-US" sz="1800" dirty="0" err="1">
                <a:solidFill>
                  <a:srgbClr val="233A44"/>
                </a:solidFill>
                <a:latin typeface="Arial"/>
                <a:ea typeface="Arial"/>
                <a:cs typeface="Arial"/>
                <a:sym typeface="Arial"/>
              </a:rPr>
              <a:t>CHPlay</a:t>
            </a:r>
            <a:r>
              <a:rPr lang="en-US" sz="1800" dirty="0" smtClean="0">
                <a:solidFill>
                  <a:srgbClr val="233A44"/>
                </a:solidFill>
                <a:latin typeface="Arial"/>
                <a:ea typeface="Arial"/>
                <a:cs typeface="Arial"/>
                <a:sym typeface="Arial"/>
              </a:rPr>
              <a:t>.</a:t>
            </a:r>
            <a:endParaRPr lang="vi-VN" sz="1800" dirty="0">
              <a:solidFill>
                <a:srgbClr val="233A44"/>
              </a:solidFill>
              <a:latin typeface="Arial"/>
              <a:ea typeface="Arial"/>
              <a:cs typeface="Arial"/>
              <a:sym typeface="Arial"/>
            </a:endParaRPr>
          </a:p>
        </p:txBody>
      </p:sp>
    </p:spTree>
    <p:extLst>
      <p:ext uri="{BB962C8B-B14F-4D97-AF65-F5344CB8AC3E}">
        <p14:creationId xmlns:p14="http://schemas.microsoft.com/office/powerpoint/2010/main" val="9264292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4"/>
          <p:cNvSpPr txBox="1">
            <a:spLocks noGrp="1"/>
          </p:cNvSpPr>
          <p:nvPr>
            <p:ph type="ctrTitle"/>
          </p:nvPr>
        </p:nvSpPr>
        <p:spPr>
          <a:xfrm>
            <a:off x="1259549" y="1847700"/>
            <a:ext cx="6624900" cy="144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a:t>THANK YOU!</a:t>
            </a:r>
            <a:endParaRPr sz="480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4"/>
          <p:cNvSpPr txBox="1">
            <a:spLocks noGrp="1"/>
          </p:cNvSpPr>
          <p:nvPr>
            <p:ph type="title"/>
          </p:nvPr>
        </p:nvSpPr>
        <p:spPr>
          <a:xfrm>
            <a:off x="819150" y="614850"/>
            <a:ext cx="7505700" cy="954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3600" b="1" dirty="0" smtClean="0"/>
              <a:t>Nội dung trình bày</a:t>
            </a:r>
            <a:endParaRPr sz="3600" b="1" dirty="0"/>
          </a:p>
        </p:txBody>
      </p:sp>
      <p:sp>
        <p:nvSpPr>
          <p:cNvPr id="136" name="Google Shape;136;p14"/>
          <p:cNvSpPr txBox="1"/>
          <p:nvPr/>
        </p:nvSpPr>
        <p:spPr>
          <a:xfrm>
            <a:off x="1320596" y="1569450"/>
            <a:ext cx="6826501" cy="2166717"/>
          </a:xfrm>
          <a:prstGeom prst="rect">
            <a:avLst/>
          </a:prstGeom>
          <a:noFill/>
          <a:ln>
            <a:noFill/>
          </a:ln>
        </p:spPr>
        <p:txBody>
          <a:bodyPr spcFirstLastPara="1" wrap="square" lIns="91425" tIns="91425" rIns="91425" bIns="91425" anchor="t" anchorCtr="0">
            <a:spAutoFit/>
          </a:bodyPr>
          <a:lstStyle/>
          <a:p>
            <a:pPr marL="457200" lvl="0" indent="-406400" algn="l" rtl="0">
              <a:lnSpc>
                <a:spcPct val="115000"/>
              </a:lnSpc>
              <a:spcBef>
                <a:spcPts val="0"/>
              </a:spcBef>
              <a:spcAft>
                <a:spcPts val="0"/>
              </a:spcAft>
              <a:buSzPts val="2800"/>
              <a:buFont typeface="Calibri"/>
              <a:buAutoNum type="arabicPeriod"/>
            </a:pPr>
            <a:r>
              <a:rPr lang="en" sz="2800" dirty="0" smtClean="0">
                <a:latin typeface="Calibri"/>
                <a:ea typeface="Calibri"/>
                <a:cs typeface="Calibri"/>
                <a:sym typeface="Calibri"/>
              </a:rPr>
              <a:t>Tìm hiểu về công cụ Android Studio</a:t>
            </a:r>
            <a:endParaRPr sz="2800" dirty="0">
              <a:latin typeface="Calibri"/>
              <a:ea typeface="Calibri"/>
              <a:cs typeface="Calibri"/>
              <a:sym typeface="Calibri"/>
            </a:endParaRPr>
          </a:p>
          <a:p>
            <a:pPr marL="457200" lvl="0" indent="-406400" algn="l" rtl="0">
              <a:lnSpc>
                <a:spcPct val="115000"/>
              </a:lnSpc>
              <a:spcBef>
                <a:spcPts val="0"/>
              </a:spcBef>
              <a:spcAft>
                <a:spcPts val="0"/>
              </a:spcAft>
              <a:buSzPts val="2800"/>
              <a:buFont typeface="Calibri"/>
              <a:buAutoNum type="arabicPeriod"/>
            </a:pPr>
            <a:r>
              <a:rPr lang="en" sz="2800" dirty="0" smtClean="0">
                <a:latin typeface="Calibri"/>
                <a:ea typeface="Calibri"/>
                <a:cs typeface="Calibri"/>
                <a:sym typeface="Calibri"/>
              </a:rPr>
              <a:t>Các công nghệ sử dụng</a:t>
            </a:r>
            <a:endParaRPr sz="2800" dirty="0">
              <a:latin typeface="Calibri"/>
              <a:ea typeface="Calibri"/>
              <a:cs typeface="Calibri"/>
              <a:sym typeface="Calibri"/>
            </a:endParaRPr>
          </a:p>
          <a:p>
            <a:pPr marL="457200" lvl="0" indent="-406400" algn="l" rtl="0">
              <a:lnSpc>
                <a:spcPct val="115000"/>
              </a:lnSpc>
              <a:spcBef>
                <a:spcPts val="0"/>
              </a:spcBef>
              <a:spcAft>
                <a:spcPts val="0"/>
              </a:spcAft>
              <a:buSzPts val="2800"/>
              <a:buFont typeface="Calibri"/>
              <a:buAutoNum type="arabicPeriod"/>
            </a:pPr>
            <a:r>
              <a:rPr lang="en" sz="2800" dirty="0" smtClean="0">
                <a:latin typeface="Calibri"/>
                <a:ea typeface="Calibri"/>
                <a:cs typeface="Calibri"/>
                <a:sym typeface="Calibri"/>
              </a:rPr>
              <a:t>Phân tích thiết kế hệ thống</a:t>
            </a:r>
            <a:endParaRPr sz="2800" dirty="0">
              <a:latin typeface="Calibri"/>
              <a:ea typeface="Calibri"/>
              <a:cs typeface="Calibri"/>
              <a:sym typeface="Calibri"/>
            </a:endParaRPr>
          </a:p>
          <a:p>
            <a:pPr marL="457200" lvl="0" indent="-406400" algn="l" rtl="0">
              <a:lnSpc>
                <a:spcPct val="115000"/>
              </a:lnSpc>
              <a:spcBef>
                <a:spcPts val="0"/>
              </a:spcBef>
              <a:spcAft>
                <a:spcPts val="0"/>
              </a:spcAft>
              <a:buSzPts val="2800"/>
              <a:buFont typeface="Calibri"/>
              <a:buAutoNum type="arabicPeriod"/>
            </a:pPr>
            <a:r>
              <a:rPr lang="en" sz="2800" dirty="0" smtClean="0">
                <a:latin typeface="Calibri"/>
                <a:ea typeface="Calibri"/>
                <a:cs typeface="Calibri"/>
                <a:sym typeface="Calibri"/>
              </a:rPr>
              <a:t>Xây dựng ứng dụng</a:t>
            </a:r>
            <a:endParaRPr sz="2800" dirty="0">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5"/>
          <p:cNvSpPr txBox="1">
            <a:spLocks noGrp="1"/>
          </p:cNvSpPr>
          <p:nvPr>
            <p:ph type="title"/>
          </p:nvPr>
        </p:nvSpPr>
        <p:spPr>
          <a:xfrm>
            <a:off x="819150" y="2094450"/>
            <a:ext cx="7505700" cy="954600"/>
          </a:xfrm>
          <a:prstGeom prst="rect">
            <a:avLst/>
          </a:prstGeom>
        </p:spPr>
        <p:txBody>
          <a:bodyPr spcFirstLastPara="1" wrap="square" lIns="91425" tIns="91425" rIns="91425" bIns="91425" anchor="t" anchorCtr="0">
            <a:normAutofit fontScale="90000"/>
          </a:bodyPr>
          <a:lstStyle/>
          <a:p>
            <a:pPr marL="457200" indent="-457200" algn="ctr">
              <a:buSzPts val="3600"/>
              <a:buFont typeface="Nunito"/>
              <a:buAutoNum type="arabicPeriod"/>
            </a:pPr>
            <a:r>
              <a:rPr lang="en-US" sz="3600" dirty="0" err="1">
                <a:latin typeface="Calibri"/>
                <a:ea typeface="Calibri"/>
                <a:cs typeface="Calibri"/>
                <a:sym typeface="Calibri"/>
              </a:rPr>
              <a:t>Tìm</a:t>
            </a:r>
            <a:r>
              <a:rPr lang="en-US" sz="3600" dirty="0">
                <a:latin typeface="Calibri"/>
                <a:ea typeface="Calibri"/>
                <a:cs typeface="Calibri"/>
                <a:sym typeface="Calibri"/>
              </a:rPr>
              <a:t> </a:t>
            </a:r>
            <a:r>
              <a:rPr lang="en-US" sz="3600" dirty="0" err="1">
                <a:latin typeface="Calibri"/>
                <a:ea typeface="Calibri"/>
                <a:cs typeface="Calibri"/>
                <a:sym typeface="Calibri"/>
              </a:rPr>
              <a:t>hiểu</a:t>
            </a:r>
            <a:r>
              <a:rPr lang="en-US" sz="3600" dirty="0">
                <a:latin typeface="Calibri"/>
                <a:ea typeface="Calibri"/>
                <a:cs typeface="Calibri"/>
                <a:sym typeface="Calibri"/>
              </a:rPr>
              <a:t> </a:t>
            </a:r>
            <a:r>
              <a:rPr lang="en-US" sz="3600" dirty="0" err="1">
                <a:latin typeface="Calibri"/>
                <a:ea typeface="Calibri"/>
                <a:cs typeface="Calibri"/>
                <a:sym typeface="Calibri"/>
              </a:rPr>
              <a:t>về</a:t>
            </a:r>
            <a:r>
              <a:rPr lang="en-US" sz="3600" dirty="0">
                <a:latin typeface="Calibri"/>
                <a:ea typeface="Calibri"/>
                <a:cs typeface="Calibri"/>
                <a:sym typeface="Calibri"/>
              </a:rPr>
              <a:t> </a:t>
            </a:r>
            <a:r>
              <a:rPr lang="en-US" sz="3600" dirty="0" err="1">
                <a:latin typeface="Calibri"/>
                <a:ea typeface="Calibri"/>
                <a:cs typeface="Calibri"/>
                <a:sym typeface="Calibri"/>
              </a:rPr>
              <a:t>công</a:t>
            </a:r>
            <a:r>
              <a:rPr lang="en-US" sz="3600" dirty="0">
                <a:latin typeface="Calibri"/>
                <a:ea typeface="Calibri"/>
                <a:cs typeface="Calibri"/>
                <a:sym typeface="Calibri"/>
              </a:rPr>
              <a:t> </a:t>
            </a:r>
            <a:r>
              <a:rPr lang="en-US" sz="3600" dirty="0" err="1">
                <a:latin typeface="Calibri"/>
                <a:ea typeface="Calibri"/>
                <a:cs typeface="Calibri"/>
                <a:sym typeface="Calibri"/>
              </a:rPr>
              <a:t>cụ</a:t>
            </a:r>
            <a:r>
              <a:rPr lang="en-US" sz="3600" dirty="0">
                <a:latin typeface="Calibri"/>
                <a:ea typeface="Calibri"/>
                <a:cs typeface="Calibri"/>
                <a:sym typeface="Calibri"/>
              </a:rPr>
              <a:t> Android Studio</a:t>
            </a:r>
            <a:br>
              <a:rPr lang="en-US" sz="3600" dirty="0">
                <a:latin typeface="Calibri"/>
                <a:ea typeface="Calibri"/>
                <a:cs typeface="Calibri"/>
                <a:sym typeface="Calibri"/>
              </a:rPr>
            </a:br>
            <a:endParaRPr sz="36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150" y="453714"/>
            <a:ext cx="7505700" cy="673918"/>
          </a:xfrm>
        </p:spPr>
        <p:txBody>
          <a:bodyPr/>
          <a:lstStyle/>
          <a:p>
            <a:pPr algn="ctr"/>
            <a:r>
              <a:rPr lang="vi-VN" dirty="0"/>
              <a:t>Android</a:t>
            </a:r>
            <a:endParaRPr lang="en-US" dirty="0"/>
          </a:p>
        </p:txBody>
      </p:sp>
      <p:sp>
        <p:nvSpPr>
          <p:cNvPr id="3" name="Text Placeholder 2"/>
          <p:cNvSpPr>
            <a:spLocks noGrp="1"/>
          </p:cNvSpPr>
          <p:nvPr>
            <p:ph type="body" idx="1"/>
          </p:nvPr>
        </p:nvSpPr>
        <p:spPr>
          <a:xfrm>
            <a:off x="819150" y="1127632"/>
            <a:ext cx="7505700" cy="1512440"/>
          </a:xfrm>
        </p:spPr>
        <p:txBody>
          <a:bodyPr>
            <a:normAutofit lnSpcReduction="10000"/>
          </a:bodyPr>
          <a:lstStyle/>
          <a:p>
            <a:pPr marL="146050" indent="0">
              <a:buNone/>
            </a:pPr>
            <a:r>
              <a:rPr lang="vi-VN" dirty="0">
                <a:latin typeface="Nunito" panose="020B0604020202020204" charset="0"/>
              </a:rPr>
              <a:t>Android  là nền tảng phần mềm  dựa trên mã nguồn mở  Linux OS cho máy di động và những phần mềm trung gian (middleware) để hổ trợ các ứng dụng mà người sử dụng cần đến. Một cách định nghĩa không quá chuyên môn thì có thể coi Android là tên một nền tảng mở cho thiết bị di động của Google (gồm hệ điều hành, middleware và một số ứng dụng cơ bản). Android sẽ đương đầu với một số hệ điều hành (viết tắt là HDH) dành cho thiết bị di dộng khác đang hâm nóng thị trường như Windows Mobile, Symbian và dĩ nhiên là cả OS X (iPhone).</a:t>
            </a:r>
            <a:endParaRPr lang="en-US" dirty="0">
              <a:latin typeface="Nunito" panose="020B0604020202020204" charset="0"/>
            </a:endParaRPr>
          </a:p>
          <a:p>
            <a:endParaRPr lang="en-US" dirty="0">
              <a:latin typeface="Nunito" panose="020B0604020202020204" charset="0"/>
            </a:endParaRP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652122" y="2640072"/>
            <a:ext cx="3839755" cy="1993993"/>
          </a:xfrm>
          <a:prstGeom prst="rect">
            <a:avLst/>
          </a:prstGeom>
        </p:spPr>
      </p:pic>
    </p:spTree>
    <p:extLst>
      <p:ext uri="{BB962C8B-B14F-4D97-AF65-F5344CB8AC3E}">
        <p14:creationId xmlns:p14="http://schemas.microsoft.com/office/powerpoint/2010/main" val="42807578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6"/>
          <p:cNvSpPr txBox="1">
            <a:spLocks noGrp="1"/>
          </p:cNvSpPr>
          <p:nvPr>
            <p:ph type="title"/>
          </p:nvPr>
        </p:nvSpPr>
        <p:spPr>
          <a:xfrm>
            <a:off x="764149" y="584343"/>
            <a:ext cx="7452000" cy="676500"/>
          </a:xfrm>
          <a:prstGeom prst="rect">
            <a:avLst/>
          </a:prstGeom>
        </p:spPr>
        <p:txBody>
          <a:bodyPr spcFirstLastPara="1" wrap="square" lIns="91425" tIns="91425" rIns="91425" bIns="91425" anchor="t" anchorCtr="0">
            <a:normAutofit fontScale="90000"/>
          </a:bodyPr>
          <a:lstStyle/>
          <a:p>
            <a:pPr marL="38100" algn="ctr"/>
            <a:r>
              <a:rPr lang="en-US" sz="3200" dirty="0" smtClean="0">
                <a:latin typeface="Calibri"/>
                <a:ea typeface="Calibri"/>
                <a:cs typeface="Calibri"/>
                <a:sym typeface="Calibri"/>
              </a:rPr>
              <a:t>Android Studio</a:t>
            </a:r>
            <a:r>
              <a:rPr lang="en-US" sz="3200" dirty="0">
                <a:latin typeface="Calibri"/>
                <a:ea typeface="Calibri"/>
                <a:cs typeface="Calibri"/>
                <a:sym typeface="Calibri"/>
              </a:rPr>
              <a:t/>
            </a:r>
            <a:br>
              <a:rPr lang="en-US" sz="3200" dirty="0">
                <a:latin typeface="Calibri"/>
                <a:ea typeface="Calibri"/>
                <a:cs typeface="Calibri"/>
                <a:sym typeface="Calibri"/>
              </a:rPr>
            </a:br>
            <a:endParaRPr dirty="0"/>
          </a:p>
        </p:txBody>
      </p:sp>
      <p:pic>
        <p:nvPicPr>
          <p:cNvPr id="4" name="Picture 3"/>
          <p:cNvPicPr>
            <a:picLocks noChangeAspect="1"/>
          </p:cNvPicPr>
          <p:nvPr/>
        </p:nvPicPr>
        <p:blipFill>
          <a:blip r:embed="rId3"/>
          <a:stretch>
            <a:fillRect/>
          </a:stretch>
        </p:blipFill>
        <p:spPr>
          <a:xfrm>
            <a:off x="2508943" y="2763276"/>
            <a:ext cx="3962411" cy="1686869"/>
          </a:xfrm>
          <a:prstGeom prst="rect">
            <a:avLst/>
          </a:prstGeom>
        </p:spPr>
      </p:pic>
      <p:sp>
        <p:nvSpPr>
          <p:cNvPr id="6" name="Rectangle 5"/>
          <p:cNvSpPr/>
          <p:nvPr/>
        </p:nvSpPr>
        <p:spPr>
          <a:xfrm>
            <a:off x="556390" y="1207765"/>
            <a:ext cx="7867518" cy="1384995"/>
          </a:xfrm>
          <a:prstGeom prst="rect">
            <a:avLst/>
          </a:prstGeom>
        </p:spPr>
        <p:txBody>
          <a:bodyPr wrap="square">
            <a:spAutoFit/>
          </a:bodyPr>
          <a:lstStyle/>
          <a:p>
            <a:pPr marL="285750" indent="-285750">
              <a:lnSpc>
                <a:spcPct val="150000"/>
              </a:lnSpc>
              <a:buFont typeface="Wingdings" panose="05000000000000000000" pitchFamily="2" charset="2"/>
              <a:buChar char="v"/>
            </a:pPr>
            <a:r>
              <a:rPr lang="vi-VN" dirty="0">
                <a:latin typeface="Arial" panose="020B0604020202020204" pitchFamily="34" charset="0"/>
              </a:rPr>
              <a:t>Android Studio lần đầu tiên được công bố tại hội nghị Google I/O vào năm 2013 và được phát hành cho công chúng vào năm 2014 sau nhiều phiên bản beta khác nhau. </a:t>
            </a:r>
            <a:endParaRPr lang="en-US" dirty="0" smtClean="0">
              <a:latin typeface="Arial" panose="020B0604020202020204" pitchFamily="34" charset="0"/>
            </a:endParaRPr>
          </a:p>
          <a:p>
            <a:pPr marL="285750" indent="-285750">
              <a:lnSpc>
                <a:spcPct val="150000"/>
              </a:lnSpc>
              <a:buFont typeface="Wingdings" panose="05000000000000000000" pitchFamily="2" charset="2"/>
              <a:buChar char="v"/>
            </a:pPr>
            <a:r>
              <a:rPr lang="vi-VN" dirty="0" smtClean="0">
                <a:latin typeface="Arial" panose="020B0604020202020204" pitchFamily="34" charset="0"/>
              </a:rPr>
              <a:t>Trước </a:t>
            </a:r>
            <a:r>
              <a:rPr lang="vi-VN" dirty="0">
                <a:latin typeface="Arial" panose="020B0604020202020204" pitchFamily="34" charset="0"/>
              </a:rPr>
              <a:t>khi được phát hành, các nhà phát triển Android thường sử dụng các công cụ như Eclipse IDE, một IDE Java chung cũng hỗ trợ nhiều ngôn ngữ lập trình khác.</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7"/>
          <p:cNvSpPr txBox="1">
            <a:spLocks noGrp="1"/>
          </p:cNvSpPr>
          <p:nvPr>
            <p:ph type="title"/>
          </p:nvPr>
        </p:nvSpPr>
        <p:spPr>
          <a:xfrm>
            <a:off x="777899" y="501841"/>
            <a:ext cx="7505700" cy="954600"/>
          </a:xfrm>
          <a:prstGeom prst="rect">
            <a:avLst/>
          </a:prstGeom>
        </p:spPr>
        <p:txBody>
          <a:bodyPr spcFirstLastPara="1" wrap="square" lIns="91425" tIns="91425" rIns="91425" bIns="91425" anchor="t" anchorCtr="0">
            <a:normAutofit/>
          </a:bodyPr>
          <a:lstStyle/>
          <a:p>
            <a:pPr lvl="0"/>
            <a:r>
              <a:rPr lang="vi-VN" b="1" dirty="0" smtClean="0">
                <a:latin typeface="Nunito" panose="020B0604020202020204" charset="0"/>
              </a:rPr>
              <a:t>Android </a:t>
            </a:r>
            <a:r>
              <a:rPr lang="vi-VN" b="1" dirty="0">
                <a:latin typeface="Nunito" panose="020B0604020202020204" charset="0"/>
              </a:rPr>
              <a:t>studio cung cấp</a:t>
            </a:r>
            <a:endParaRPr dirty="0">
              <a:latin typeface="Nunito" panose="020B0604020202020204" charset="0"/>
            </a:endParaRPr>
          </a:p>
        </p:txBody>
      </p:sp>
      <p:sp>
        <p:nvSpPr>
          <p:cNvPr id="2" name="Rectangle 1"/>
          <p:cNvSpPr/>
          <p:nvPr/>
        </p:nvSpPr>
        <p:spPr>
          <a:xfrm>
            <a:off x="722896" y="1213129"/>
            <a:ext cx="7231695" cy="2973891"/>
          </a:xfrm>
          <a:prstGeom prst="rect">
            <a:avLst/>
          </a:prstGeom>
        </p:spPr>
        <p:txBody>
          <a:bodyPr wrap="square">
            <a:spAutoFit/>
          </a:bodyPr>
          <a:lstStyle/>
          <a:p>
            <a:pPr marL="285750" indent="-285750">
              <a:lnSpc>
                <a:spcPct val="150000"/>
              </a:lnSpc>
              <a:buFont typeface="Wingdings" panose="05000000000000000000" pitchFamily="2" charset="2"/>
              <a:buChar char="Ø"/>
            </a:pPr>
            <a:r>
              <a:rPr lang="vi-VN" dirty="0" smtClean="0">
                <a:latin typeface="Nunito" panose="020B0604020202020204" charset="0"/>
              </a:rPr>
              <a:t>Xây </a:t>
            </a:r>
            <a:r>
              <a:rPr lang="vi-VN" dirty="0">
                <a:latin typeface="Nunito" panose="020B0604020202020204" charset="0"/>
              </a:rPr>
              <a:t>dựng được các biến thể và tạo được nhiều tệp APK.</a:t>
            </a:r>
          </a:p>
          <a:p>
            <a:pPr marL="285750" indent="-285750">
              <a:lnSpc>
                <a:spcPct val="150000"/>
              </a:lnSpc>
              <a:buFont typeface="Wingdings" panose="05000000000000000000" pitchFamily="2" charset="2"/>
              <a:buChar char="Ø"/>
            </a:pPr>
            <a:r>
              <a:rPr lang="vi-VN" dirty="0">
                <a:latin typeface="Nunito" panose="020B0604020202020204" charset="0"/>
              </a:rPr>
              <a:t>Code các mẫu của template để hỗ trợ được các tính năng của các app thông thường.</a:t>
            </a:r>
          </a:p>
          <a:p>
            <a:pPr marL="285750" indent="-285750">
              <a:lnSpc>
                <a:spcPct val="150000"/>
              </a:lnSpc>
              <a:buFont typeface="Wingdings" panose="05000000000000000000" pitchFamily="2" charset="2"/>
              <a:buChar char="Ø"/>
            </a:pPr>
            <a:r>
              <a:rPr lang="vi-VN" dirty="0">
                <a:latin typeface="Nunito" panose="020B0604020202020204" charset="0"/>
              </a:rPr>
              <a:t>Hỗ trợ được Gradle – based một cách linh hoạt.</a:t>
            </a:r>
          </a:p>
          <a:p>
            <a:pPr marL="285750" indent="-285750">
              <a:lnSpc>
                <a:spcPct val="150000"/>
              </a:lnSpc>
              <a:buFont typeface="Wingdings" panose="05000000000000000000" pitchFamily="2" charset="2"/>
              <a:buChar char="Ø"/>
            </a:pPr>
            <a:r>
              <a:rPr lang="vi-VN" dirty="0">
                <a:latin typeface="Nunito" panose="020B0604020202020204" charset="0"/>
              </a:rPr>
              <a:t>Tích hợp GitHub giúp bạn xây dựng được các tính năng ứng dụng một cách phổ biến.</a:t>
            </a:r>
          </a:p>
          <a:p>
            <a:pPr marL="285750" indent="-285750">
              <a:lnSpc>
                <a:spcPct val="150000"/>
              </a:lnSpc>
              <a:buFont typeface="Wingdings" panose="05000000000000000000" pitchFamily="2" charset="2"/>
              <a:buChar char="Ø"/>
            </a:pPr>
            <a:r>
              <a:rPr lang="vi-VN" dirty="0">
                <a:latin typeface="Nunito" panose="020B0604020202020204" charset="0"/>
              </a:rPr>
              <a:t>Giúp chỉnh sửa được bố cục một cách đa dạng với các khả năng kéo thả linh hoạt.</a:t>
            </a:r>
          </a:p>
          <a:p>
            <a:pPr marL="285750" indent="-285750">
              <a:lnSpc>
                <a:spcPct val="150000"/>
              </a:lnSpc>
              <a:buFont typeface="Wingdings" panose="05000000000000000000" pitchFamily="2" charset="2"/>
              <a:buChar char="Ø"/>
            </a:pPr>
            <a:r>
              <a:rPr lang="vi-VN" dirty="0">
                <a:latin typeface="Nunito" panose="020B0604020202020204" charset="0"/>
              </a:rPr>
              <a:t>Giúp nắm bắt được hiệu suất, cũng như khả năng sử dụng các phiên bản tương thích và một số các vấn đề liên quan.</a:t>
            </a:r>
          </a:p>
          <a:p>
            <a:pPr marL="285750" indent="-285750">
              <a:lnSpc>
                <a:spcPct val="150000"/>
              </a:lnSpc>
              <a:buFont typeface="Wingdings" panose="05000000000000000000" pitchFamily="2" charset="2"/>
              <a:buChar char="Ø"/>
            </a:pPr>
            <a:r>
              <a:rPr lang="vi-VN" dirty="0">
                <a:latin typeface="Nunito" panose="020B0604020202020204" charset="0"/>
              </a:rPr>
              <a:t>Hỗ trợ tích hợp lên google Cloud Platform, giúp bạn có thể dễ dàng tích hợp được app engine và google cloud Messaging</a:t>
            </a:r>
            <a:r>
              <a:rPr lang="vi-VN" dirty="0" smtClean="0">
                <a:latin typeface="Nunito" panose="020B0604020202020204" charset="0"/>
              </a:rPr>
              <a:t>.</a:t>
            </a:r>
            <a:endParaRPr lang="vi-VN" dirty="0">
              <a:latin typeface="Nunito" panose="020B060402020202020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1"/>
          <p:cNvSpPr txBox="1">
            <a:spLocks noGrp="1"/>
          </p:cNvSpPr>
          <p:nvPr>
            <p:ph type="title"/>
          </p:nvPr>
        </p:nvSpPr>
        <p:spPr>
          <a:xfrm>
            <a:off x="819150" y="2094450"/>
            <a:ext cx="7505700" cy="954600"/>
          </a:xfrm>
          <a:prstGeom prst="rect">
            <a:avLst/>
          </a:prstGeom>
        </p:spPr>
        <p:txBody>
          <a:bodyPr spcFirstLastPara="1" wrap="square" lIns="91425" tIns="91425" rIns="91425" bIns="91425" anchor="t" anchorCtr="0">
            <a:normAutofit fontScale="90000"/>
          </a:bodyPr>
          <a:lstStyle/>
          <a:p>
            <a:pPr algn="ctr"/>
            <a:r>
              <a:rPr lang="en" sz="3600" dirty="0"/>
              <a:t>2. </a:t>
            </a:r>
            <a:r>
              <a:rPr lang="en-US" sz="3600" dirty="0" err="1">
                <a:latin typeface="Calibri"/>
                <a:ea typeface="Calibri"/>
                <a:cs typeface="Calibri"/>
                <a:sym typeface="Calibri"/>
              </a:rPr>
              <a:t>Các</a:t>
            </a:r>
            <a:r>
              <a:rPr lang="en-US" sz="3600" dirty="0">
                <a:latin typeface="Calibri"/>
                <a:ea typeface="Calibri"/>
                <a:cs typeface="Calibri"/>
                <a:sym typeface="Calibri"/>
              </a:rPr>
              <a:t> </a:t>
            </a:r>
            <a:r>
              <a:rPr lang="en-US" sz="3600" dirty="0" err="1">
                <a:latin typeface="Calibri"/>
                <a:ea typeface="Calibri"/>
                <a:cs typeface="Calibri"/>
                <a:sym typeface="Calibri"/>
              </a:rPr>
              <a:t>công</a:t>
            </a:r>
            <a:r>
              <a:rPr lang="en-US" sz="3600" dirty="0">
                <a:latin typeface="Calibri"/>
                <a:ea typeface="Calibri"/>
                <a:cs typeface="Calibri"/>
                <a:sym typeface="Calibri"/>
              </a:rPr>
              <a:t> </a:t>
            </a:r>
            <a:r>
              <a:rPr lang="en-US" sz="3600" dirty="0" err="1">
                <a:latin typeface="Calibri"/>
                <a:ea typeface="Calibri"/>
                <a:cs typeface="Calibri"/>
                <a:sym typeface="Calibri"/>
              </a:rPr>
              <a:t>nghệ</a:t>
            </a:r>
            <a:r>
              <a:rPr lang="en-US" sz="3600" dirty="0">
                <a:latin typeface="Calibri"/>
                <a:ea typeface="Calibri"/>
                <a:cs typeface="Calibri"/>
                <a:sym typeface="Calibri"/>
              </a:rPr>
              <a:t> </a:t>
            </a:r>
            <a:r>
              <a:rPr lang="en-US" sz="3600" dirty="0" err="1">
                <a:latin typeface="Calibri"/>
                <a:ea typeface="Calibri"/>
                <a:cs typeface="Calibri"/>
                <a:sym typeface="Calibri"/>
              </a:rPr>
              <a:t>sử</a:t>
            </a:r>
            <a:r>
              <a:rPr lang="en-US" sz="3600" dirty="0">
                <a:latin typeface="Calibri"/>
                <a:ea typeface="Calibri"/>
                <a:cs typeface="Calibri"/>
                <a:sym typeface="Calibri"/>
              </a:rPr>
              <a:t> </a:t>
            </a:r>
            <a:r>
              <a:rPr lang="en-US" sz="3600" dirty="0" err="1">
                <a:latin typeface="Calibri"/>
                <a:ea typeface="Calibri"/>
                <a:cs typeface="Calibri"/>
                <a:sym typeface="Calibri"/>
              </a:rPr>
              <a:t>dụng</a:t>
            </a:r>
            <a:r>
              <a:rPr lang="en-US" sz="3600" dirty="0">
                <a:latin typeface="Calibri"/>
                <a:ea typeface="Calibri"/>
                <a:cs typeface="Calibri"/>
                <a:sym typeface="Calibri"/>
              </a:rPr>
              <a:t/>
            </a:r>
            <a:br>
              <a:rPr lang="en-US" sz="3600" dirty="0">
                <a:latin typeface="Calibri"/>
                <a:ea typeface="Calibri"/>
                <a:cs typeface="Calibri"/>
                <a:sym typeface="Calibri"/>
              </a:rPr>
            </a:br>
            <a:endParaRPr sz="36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2"/>
          <p:cNvSpPr txBox="1">
            <a:spLocks noGrp="1"/>
          </p:cNvSpPr>
          <p:nvPr>
            <p:ph type="title"/>
          </p:nvPr>
        </p:nvSpPr>
        <p:spPr>
          <a:xfrm>
            <a:off x="819150" y="845600"/>
            <a:ext cx="7452000" cy="676500"/>
          </a:xfrm>
          <a:prstGeom prst="rect">
            <a:avLst/>
          </a:prstGeom>
        </p:spPr>
        <p:txBody>
          <a:bodyPr spcFirstLastPara="1" wrap="square" lIns="91425" tIns="91425" rIns="91425" bIns="91425" anchor="t" anchorCtr="0">
            <a:normAutofit fontScale="90000"/>
          </a:bodyPr>
          <a:lstStyle/>
          <a:p>
            <a:r>
              <a:rPr lang="en" dirty="0"/>
              <a:t>2. </a:t>
            </a:r>
            <a:r>
              <a:rPr lang="en-US" sz="3200" dirty="0" err="1">
                <a:latin typeface="Calibri"/>
                <a:ea typeface="Calibri"/>
                <a:cs typeface="Calibri"/>
                <a:sym typeface="Calibri"/>
              </a:rPr>
              <a:t>Các</a:t>
            </a:r>
            <a:r>
              <a:rPr lang="en-US" sz="3200" dirty="0">
                <a:latin typeface="Calibri"/>
                <a:ea typeface="Calibri"/>
                <a:cs typeface="Calibri"/>
                <a:sym typeface="Calibri"/>
              </a:rPr>
              <a:t> </a:t>
            </a:r>
            <a:r>
              <a:rPr lang="en-US" sz="3200" dirty="0" err="1">
                <a:latin typeface="Calibri"/>
                <a:ea typeface="Calibri"/>
                <a:cs typeface="Calibri"/>
                <a:sym typeface="Calibri"/>
              </a:rPr>
              <a:t>công</a:t>
            </a:r>
            <a:r>
              <a:rPr lang="en-US" sz="3200" dirty="0">
                <a:latin typeface="Calibri"/>
                <a:ea typeface="Calibri"/>
                <a:cs typeface="Calibri"/>
                <a:sym typeface="Calibri"/>
              </a:rPr>
              <a:t> </a:t>
            </a:r>
            <a:r>
              <a:rPr lang="en-US" sz="3200" dirty="0" err="1">
                <a:latin typeface="Calibri"/>
                <a:ea typeface="Calibri"/>
                <a:cs typeface="Calibri"/>
                <a:sym typeface="Calibri"/>
              </a:rPr>
              <a:t>nghệ</a:t>
            </a:r>
            <a:r>
              <a:rPr lang="en-US" sz="3200" dirty="0">
                <a:latin typeface="Calibri"/>
                <a:ea typeface="Calibri"/>
                <a:cs typeface="Calibri"/>
                <a:sym typeface="Calibri"/>
              </a:rPr>
              <a:t> </a:t>
            </a:r>
            <a:r>
              <a:rPr lang="en-US" sz="3200" dirty="0" err="1">
                <a:latin typeface="Calibri"/>
                <a:ea typeface="Calibri"/>
                <a:cs typeface="Calibri"/>
                <a:sym typeface="Calibri"/>
              </a:rPr>
              <a:t>sử</a:t>
            </a:r>
            <a:r>
              <a:rPr lang="en-US" sz="3200" dirty="0">
                <a:latin typeface="Calibri"/>
                <a:ea typeface="Calibri"/>
                <a:cs typeface="Calibri"/>
                <a:sym typeface="Calibri"/>
              </a:rPr>
              <a:t> </a:t>
            </a:r>
            <a:r>
              <a:rPr lang="en-US" sz="3200" dirty="0" err="1">
                <a:latin typeface="Calibri"/>
                <a:ea typeface="Calibri"/>
                <a:cs typeface="Calibri"/>
                <a:sym typeface="Calibri"/>
              </a:rPr>
              <a:t>dụng</a:t>
            </a:r>
            <a:r>
              <a:rPr lang="en-US" sz="3200" dirty="0">
                <a:latin typeface="Calibri"/>
                <a:ea typeface="Calibri"/>
                <a:cs typeface="Calibri"/>
                <a:sym typeface="Calibri"/>
              </a:rPr>
              <a:t/>
            </a:r>
            <a:br>
              <a:rPr lang="en-US" sz="3200" dirty="0">
                <a:latin typeface="Calibri"/>
                <a:ea typeface="Calibri"/>
                <a:cs typeface="Calibri"/>
                <a:sym typeface="Calibri"/>
              </a:rPr>
            </a:br>
            <a:endParaRPr dirty="0"/>
          </a:p>
        </p:txBody>
      </p:sp>
      <p:sp>
        <p:nvSpPr>
          <p:cNvPr id="193" name="Google Shape;193;p22"/>
          <p:cNvSpPr txBox="1">
            <a:spLocks noGrp="1"/>
          </p:cNvSpPr>
          <p:nvPr>
            <p:ph type="body" idx="1"/>
          </p:nvPr>
        </p:nvSpPr>
        <p:spPr>
          <a:xfrm>
            <a:off x="819150" y="1990725"/>
            <a:ext cx="7505700" cy="1391867"/>
          </a:xfrm>
          <a:prstGeom prst="rect">
            <a:avLst/>
          </a:prstGeom>
        </p:spPr>
        <p:txBody>
          <a:bodyPr spcFirstLastPara="1" wrap="square" lIns="91425" tIns="91425" rIns="91425" bIns="91425" anchor="t" anchorCtr="0">
            <a:normAutofit/>
          </a:bodyPr>
          <a:lstStyle/>
          <a:p>
            <a:pPr marL="114300" lvl="0" indent="0" algn="l" rtl="0">
              <a:lnSpc>
                <a:spcPct val="200000"/>
              </a:lnSpc>
              <a:spcBef>
                <a:spcPts val="0"/>
              </a:spcBef>
              <a:spcAft>
                <a:spcPts val="0"/>
              </a:spcAft>
              <a:buSzPts val="1800"/>
              <a:buNone/>
            </a:pPr>
            <a:r>
              <a:rPr lang="en" sz="1800" dirty="0" smtClean="0">
                <a:solidFill>
                  <a:srgbClr val="233A44"/>
                </a:solidFill>
                <a:latin typeface="Arial"/>
                <a:ea typeface="Arial"/>
                <a:cs typeface="Arial"/>
                <a:sym typeface="Arial"/>
              </a:rPr>
              <a:t>2.1 Xây dựng Web Service</a:t>
            </a:r>
            <a:endParaRPr sz="1800" dirty="0">
              <a:solidFill>
                <a:srgbClr val="233A44"/>
              </a:solidFill>
              <a:latin typeface="Arial"/>
              <a:ea typeface="Arial"/>
              <a:cs typeface="Arial"/>
              <a:sym typeface="Arial"/>
            </a:endParaRPr>
          </a:p>
          <a:p>
            <a:pPr marL="114300" lvl="0" indent="0" algn="l" rtl="0">
              <a:lnSpc>
                <a:spcPct val="200000"/>
              </a:lnSpc>
              <a:spcBef>
                <a:spcPts val="0"/>
              </a:spcBef>
              <a:spcAft>
                <a:spcPts val="0"/>
              </a:spcAft>
              <a:buClr>
                <a:srgbClr val="233A44"/>
              </a:buClr>
              <a:buSzPts val="1800"/>
              <a:buNone/>
            </a:pPr>
            <a:r>
              <a:rPr lang="en" sz="1800" dirty="0" smtClean="0">
                <a:solidFill>
                  <a:srgbClr val="233A44"/>
                </a:solidFill>
                <a:latin typeface="Arial"/>
                <a:ea typeface="Arial"/>
                <a:cs typeface="Arial"/>
                <a:sym typeface="Arial"/>
              </a:rPr>
              <a:t>2.2 Cổng thanh toán online</a:t>
            </a:r>
            <a:endParaRPr sz="1800" dirty="0">
              <a:solidFill>
                <a:srgbClr val="233A44"/>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360</TotalTime>
  <Words>951</Words>
  <Application>Microsoft Office PowerPoint</Application>
  <PresentationFormat>On-screen Show (16:9)</PresentationFormat>
  <Paragraphs>88</Paragraphs>
  <Slides>28</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Times New Roman</vt:lpstr>
      <vt:lpstr>Nunito</vt:lpstr>
      <vt:lpstr>Calibri</vt:lpstr>
      <vt:lpstr>Wingdings</vt:lpstr>
      <vt:lpstr>Shift</vt:lpstr>
      <vt:lpstr>Xây dựng ứng dụng bán hàng online bằng Android Studio</vt:lpstr>
      <vt:lpstr>Đặt vấn đề</vt:lpstr>
      <vt:lpstr>Nội dung trình bày</vt:lpstr>
      <vt:lpstr>Tìm hiểu về công cụ Android Studio </vt:lpstr>
      <vt:lpstr>Android</vt:lpstr>
      <vt:lpstr>Android Studio </vt:lpstr>
      <vt:lpstr>Android studio cung cấp</vt:lpstr>
      <vt:lpstr>2. Các công nghệ sử dụng </vt:lpstr>
      <vt:lpstr>2. Các công nghệ sử dụng </vt:lpstr>
      <vt:lpstr>2.1 Xây dựng Web Service </vt:lpstr>
      <vt:lpstr>Web services là gì ?</vt:lpstr>
      <vt:lpstr>Đặc điểm của web service</vt:lpstr>
      <vt:lpstr>Tạo web service với PHP và MySQL</vt:lpstr>
      <vt:lpstr>2.2 Cổng thanh toán online</vt:lpstr>
      <vt:lpstr>3. Phân tích thiết kế hệ thống</vt:lpstr>
      <vt:lpstr>PowerPoint Presentation</vt:lpstr>
      <vt:lpstr>Chức năng người dùng</vt:lpstr>
      <vt:lpstr>PowerPoint Presentation</vt:lpstr>
      <vt:lpstr>PowerPoint Presentation</vt:lpstr>
      <vt:lpstr>PowerPoint Presentation</vt:lpstr>
      <vt:lpstr>3.2 Benefits and Risks of Code Reuse</vt:lpstr>
      <vt:lpstr>4. Xây dựng ứng dụng</vt:lpstr>
      <vt:lpstr>Kết quả thực nghiệm ứng dụng</vt:lpstr>
      <vt:lpstr>Kết quả thực nghiệm ứng dụng</vt:lpstr>
      <vt:lpstr>Kết quả thực nghiệm ứng dụng</vt:lpstr>
      <vt:lpstr>Kết quả thực nghiệm ứng dụng</vt:lpstr>
      <vt:lpstr>Kết luận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Xây dựng ứng dụng bán hàng online bằng Android Studio</dc:title>
  <cp:lastModifiedBy>nam tran</cp:lastModifiedBy>
  <cp:revision>64</cp:revision>
  <dcterms:modified xsi:type="dcterms:W3CDTF">2021-11-19T08:32:08Z</dcterms:modified>
</cp:coreProperties>
</file>